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tif" ContentType="image/tiff"/>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9" r:id="rId3"/>
    <p:sldId id="273" r:id="rId4"/>
    <p:sldId id="300" r:id="rId5"/>
    <p:sldId id="301" r:id="rId6"/>
    <p:sldId id="315" r:id="rId7"/>
    <p:sldId id="297" r:id="rId8"/>
    <p:sldId id="296" r:id="rId9"/>
    <p:sldId id="295" r:id="rId10"/>
    <p:sldId id="316" r:id="rId11"/>
    <p:sldId id="312" r:id="rId12"/>
    <p:sldId id="317" r:id="rId13"/>
    <p:sldId id="319" r:id="rId14"/>
    <p:sldId id="298" r:id="rId15"/>
    <p:sldId id="304" r:id="rId16"/>
    <p:sldId id="318" r:id="rId17"/>
    <p:sldId id="288" r:id="rId18"/>
    <p:sldId id="262" r:id="rId19"/>
    <p:sldId id="276" r:id="rId20"/>
    <p:sldId id="302" r:id="rId21"/>
    <p:sldId id="293" r:id="rId22"/>
    <p:sldId id="294" r:id="rId23"/>
    <p:sldId id="282" r:id="rId24"/>
    <p:sldId id="283" r:id="rId25"/>
    <p:sldId id="306" r:id="rId26"/>
    <p:sldId id="310" r:id="rId27"/>
    <p:sldId id="311" r:id="rId28"/>
    <p:sldId id="284" r:id="rId29"/>
    <p:sldId id="313" r:id="rId30"/>
    <p:sldId id="287" r:id="rId31"/>
    <p:sldId id="279" r:id="rId32"/>
    <p:sldId id="289" r:id="rId33"/>
    <p:sldId id="270"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4631"/>
  </p:normalViewPr>
  <p:slideViewPr>
    <p:cSldViewPr>
      <p:cViewPr>
        <p:scale>
          <a:sx n="76" d="100"/>
          <a:sy n="76" d="100"/>
        </p:scale>
        <p:origin x="2136" y="7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63559711286089"/>
          <c:y val="0.049960875984252"/>
          <c:w val="0.901383202099738"/>
          <c:h val="0.825346456692913"/>
        </c:manualLayout>
      </c:layout>
      <c:lineChart>
        <c:grouping val="stacked"/>
        <c:varyColors val="0"/>
        <c:ser>
          <c:idx val="0"/>
          <c:order val="0"/>
          <c:tx>
            <c:strRef>
              <c:f>Sheet1!$B$1</c:f>
              <c:strCache>
                <c:ptCount val="1"/>
                <c:pt idx="0">
                  <c:v>Column1</c:v>
                </c:pt>
              </c:strCache>
            </c:strRef>
          </c:tx>
          <c:marker>
            <c:symbol val="none"/>
          </c:marker>
          <c:cat>
            <c:numRef>
              <c:f>Sheet1!$A$2:$A$20</c:f>
              <c:numCache>
                <c:formatCode>General</c:formatCode>
                <c:ptCount val="19"/>
                <c:pt idx="0">
                  <c:v>0.0</c:v>
                </c:pt>
                <c:pt idx="1">
                  <c:v>5.0</c:v>
                </c:pt>
                <c:pt idx="2">
                  <c:v>10.0</c:v>
                </c:pt>
                <c:pt idx="3">
                  <c:v>15.0</c:v>
                </c:pt>
                <c:pt idx="4">
                  <c:v>20.0</c:v>
                </c:pt>
                <c:pt idx="6">
                  <c:v>30.0</c:v>
                </c:pt>
                <c:pt idx="8">
                  <c:v>40.0</c:v>
                </c:pt>
                <c:pt idx="10">
                  <c:v>50.0</c:v>
                </c:pt>
                <c:pt idx="12">
                  <c:v>60.0</c:v>
                </c:pt>
                <c:pt idx="14">
                  <c:v>70.0</c:v>
                </c:pt>
                <c:pt idx="16">
                  <c:v>80.0</c:v>
                </c:pt>
                <c:pt idx="18">
                  <c:v>90.0</c:v>
                </c:pt>
              </c:numCache>
            </c:numRef>
          </c:cat>
          <c:val>
            <c:numRef>
              <c:f>Sheet1!$B$2:$B$20</c:f>
              <c:numCache>
                <c:formatCode>General</c:formatCode>
                <c:ptCount val="19"/>
              </c:numCache>
            </c:numRef>
          </c:val>
          <c:smooth val="0"/>
        </c:ser>
        <c:ser>
          <c:idx val="1"/>
          <c:order val="1"/>
          <c:tx>
            <c:strRef>
              <c:f>Sheet1!$C$1</c:f>
              <c:strCache>
                <c:ptCount val="1"/>
                <c:pt idx="0">
                  <c:v>D.O.-ppm</c:v>
                </c:pt>
              </c:strCache>
            </c:strRef>
          </c:tx>
          <c:marker>
            <c:symbol val="none"/>
          </c:marker>
          <c:cat>
            <c:numRef>
              <c:f>Sheet1!$A$2:$A$20</c:f>
              <c:numCache>
                <c:formatCode>General</c:formatCode>
                <c:ptCount val="19"/>
                <c:pt idx="0">
                  <c:v>0.0</c:v>
                </c:pt>
                <c:pt idx="1">
                  <c:v>5.0</c:v>
                </c:pt>
                <c:pt idx="2">
                  <c:v>10.0</c:v>
                </c:pt>
                <c:pt idx="3">
                  <c:v>15.0</c:v>
                </c:pt>
                <c:pt idx="4">
                  <c:v>20.0</c:v>
                </c:pt>
                <c:pt idx="6">
                  <c:v>30.0</c:v>
                </c:pt>
                <c:pt idx="8">
                  <c:v>40.0</c:v>
                </c:pt>
                <c:pt idx="10">
                  <c:v>50.0</c:v>
                </c:pt>
                <c:pt idx="12">
                  <c:v>60.0</c:v>
                </c:pt>
                <c:pt idx="14">
                  <c:v>70.0</c:v>
                </c:pt>
                <c:pt idx="16">
                  <c:v>80.0</c:v>
                </c:pt>
                <c:pt idx="18">
                  <c:v>90.0</c:v>
                </c:pt>
              </c:numCache>
            </c:numRef>
          </c:cat>
          <c:val>
            <c:numRef>
              <c:f>Sheet1!$C$2:$C$20</c:f>
              <c:numCache>
                <c:formatCode>General</c:formatCode>
                <c:ptCount val="19"/>
                <c:pt idx="0">
                  <c:v>9.0</c:v>
                </c:pt>
                <c:pt idx="1">
                  <c:v>9.0</c:v>
                </c:pt>
                <c:pt idx="2">
                  <c:v>9.0</c:v>
                </c:pt>
                <c:pt idx="3">
                  <c:v>9.0</c:v>
                </c:pt>
                <c:pt idx="4">
                  <c:v>9.0</c:v>
                </c:pt>
                <c:pt idx="5">
                  <c:v>9.0</c:v>
                </c:pt>
                <c:pt idx="6">
                  <c:v>9.0</c:v>
                </c:pt>
                <c:pt idx="7">
                  <c:v>9.0</c:v>
                </c:pt>
                <c:pt idx="8">
                  <c:v>7.0</c:v>
                </c:pt>
                <c:pt idx="9">
                  <c:v>3.0</c:v>
                </c:pt>
                <c:pt idx="10">
                  <c:v>1.0</c:v>
                </c:pt>
                <c:pt idx="11">
                  <c:v>0.5</c:v>
                </c:pt>
                <c:pt idx="12">
                  <c:v>0.3</c:v>
                </c:pt>
                <c:pt idx="13">
                  <c:v>0.2</c:v>
                </c:pt>
                <c:pt idx="14">
                  <c:v>0.1</c:v>
                </c:pt>
                <c:pt idx="15">
                  <c:v>0.0</c:v>
                </c:pt>
                <c:pt idx="16">
                  <c:v>0.0</c:v>
                </c:pt>
                <c:pt idx="17">
                  <c:v>0.0</c:v>
                </c:pt>
                <c:pt idx="18">
                  <c:v>0.0</c:v>
                </c:pt>
              </c:numCache>
            </c:numRef>
          </c:val>
          <c:smooth val="0"/>
        </c:ser>
        <c:ser>
          <c:idx val="2"/>
          <c:order val="2"/>
          <c:tx>
            <c:strRef>
              <c:f>Sheet1!$D$1</c:f>
              <c:strCache>
                <c:ptCount val="1"/>
                <c:pt idx="0">
                  <c:v>Temp-C</c:v>
                </c:pt>
              </c:strCache>
            </c:strRef>
          </c:tx>
          <c:marker>
            <c:symbol val="none"/>
          </c:marker>
          <c:cat>
            <c:numRef>
              <c:f>Sheet1!$A$2:$A$20</c:f>
              <c:numCache>
                <c:formatCode>General</c:formatCode>
                <c:ptCount val="19"/>
                <c:pt idx="0">
                  <c:v>0.0</c:v>
                </c:pt>
                <c:pt idx="1">
                  <c:v>5.0</c:v>
                </c:pt>
                <c:pt idx="2">
                  <c:v>10.0</c:v>
                </c:pt>
                <c:pt idx="3">
                  <c:v>15.0</c:v>
                </c:pt>
                <c:pt idx="4">
                  <c:v>20.0</c:v>
                </c:pt>
                <c:pt idx="6">
                  <c:v>30.0</c:v>
                </c:pt>
                <c:pt idx="8">
                  <c:v>40.0</c:v>
                </c:pt>
                <c:pt idx="10">
                  <c:v>50.0</c:v>
                </c:pt>
                <c:pt idx="12">
                  <c:v>60.0</c:v>
                </c:pt>
                <c:pt idx="14">
                  <c:v>70.0</c:v>
                </c:pt>
                <c:pt idx="16">
                  <c:v>80.0</c:v>
                </c:pt>
                <c:pt idx="18">
                  <c:v>90.0</c:v>
                </c:pt>
              </c:numCache>
            </c:numRef>
          </c:cat>
          <c:val>
            <c:numRef>
              <c:f>Sheet1!$D$2:$D$20</c:f>
              <c:numCache>
                <c:formatCode>General</c:formatCode>
                <c:ptCount val="19"/>
                <c:pt idx="0">
                  <c:v>25.0</c:v>
                </c:pt>
                <c:pt idx="1">
                  <c:v>25.0</c:v>
                </c:pt>
                <c:pt idx="2">
                  <c:v>25.0</c:v>
                </c:pt>
                <c:pt idx="3">
                  <c:v>24.0</c:v>
                </c:pt>
                <c:pt idx="4">
                  <c:v>23.0</c:v>
                </c:pt>
                <c:pt idx="5">
                  <c:v>22.0</c:v>
                </c:pt>
                <c:pt idx="6">
                  <c:v>21.5</c:v>
                </c:pt>
                <c:pt idx="7">
                  <c:v>20.0</c:v>
                </c:pt>
                <c:pt idx="8">
                  <c:v>17.0</c:v>
                </c:pt>
                <c:pt idx="9">
                  <c:v>15.0</c:v>
                </c:pt>
                <c:pt idx="10">
                  <c:v>13.0</c:v>
                </c:pt>
                <c:pt idx="11">
                  <c:v>10.0</c:v>
                </c:pt>
                <c:pt idx="12">
                  <c:v>8.0</c:v>
                </c:pt>
                <c:pt idx="13">
                  <c:v>7.0</c:v>
                </c:pt>
                <c:pt idx="14">
                  <c:v>7.0</c:v>
                </c:pt>
                <c:pt idx="15">
                  <c:v>7.0</c:v>
                </c:pt>
                <c:pt idx="16">
                  <c:v>7.0</c:v>
                </c:pt>
                <c:pt idx="17">
                  <c:v>7.0</c:v>
                </c:pt>
                <c:pt idx="18">
                  <c:v>7.0</c:v>
                </c:pt>
              </c:numCache>
            </c:numRef>
          </c:val>
          <c:smooth val="0"/>
        </c:ser>
        <c:dLbls>
          <c:showLegendKey val="0"/>
          <c:showVal val="0"/>
          <c:showCatName val="0"/>
          <c:showSerName val="0"/>
          <c:showPercent val="0"/>
          <c:showBubbleSize val="0"/>
        </c:dLbls>
        <c:smooth val="0"/>
        <c:axId val="-854589024"/>
        <c:axId val="-854587248"/>
      </c:lineChart>
      <c:catAx>
        <c:axId val="-854589024"/>
        <c:scaling>
          <c:orientation val="minMax"/>
        </c:scaling>
        <c:delete val="0"/>
        <c:axPos val="b"/>
        <c:numFmt formatCode="General" sourceLinked="1"/>
        <c:majorTickMark val="out"/>
        <c:minorTickMark val="none"/>
        <c:tickLblPos val="nextTo"/>
        <c:crossAx val="-854587248"/>
        <c:crosses val="autoZero"/>
        <c:auto val="1"/>
        <c:lblAlgn val="ctr"/>
        <c:lblOffset val="100"/>
        <c:noMultiLvlLbl val="0"/>
      </c:catAx>
      <c:valAx>
        <c:axId val="-854587248"/>
        <c:scaling>
          <c:orientation val="minMax"/>
        </c:scaling>
        <c:delete val="0"/>
        <c:axPos val="l"/>
        <c:majorGridlines/>
        <c:numFmt formatCode="General" sourceLinked="1"/>
        <c:majorTickMark val="out"/>
        <c:minorTickMark val="none"/>
        <c:tickLblPos val="nextTo"/>
        <c:crossAx val="-854589024"/>
        <c:crosses val="autoZero"/>
        <c:crossBetween val="between"/>
      </c:valAx>
      <c:spPr>
        <a:solidFill>
          <a:srgbClr val="FFFF00"/>
        </a:solidFill>
      </c:spPr>
    </c:plotArea>
    <c:legend>
      <c:legendPos val="r"/>
      <c:layout>
        <c:manualLayout>
          <c:xMode val="edge"/>
          <c:yMode val="edge"/>
          <c:x val="0.523155839895013"/>
          <c:y val="0.348022391732284"/>
          <c:w val="0.18517749343832"/>
          <c:h val="0.113329970472441"/>
        </c:manualLayout>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4"/>
    </mc:Choice>
    <mc:Fallback>
      <c:style val="44"/>
    </mc:Fallback>
  </mc:AlternateContent>
  <c:chart>
    <c:title>
      <c:layout/>
      <c:overlay val="0"/>
    </c:title>
    <c:autoTitleDeleted val="0"/>
    <c:plotArea>
      <c:layout/>
      <c:pieChart>
        <c:varyColors val="1"/>
        <c:ser>
          <c:idx val="0"/>
          <c:order val="0"/>
          <c:tx>
            <c:strRef>
              <c:f>Sheet1!$B$1</c:f>
              <c:strCache>
                <c:ptCount val="1"/>
                <c:pt idx="0">
                  <c:v>% Vol</c:v>
                </c:pt>
              </c:strCache>
            </c:strRef>
          </c:tx>
          <c:dLbls>
            <c:dLbl>
              <c:idx val="1"/>
              <c:delete val="1"/>
              <c:extLst>
                <c:ext xmlns:c15="http://schemas.microsoft.com/office/drawing/2012/chart" uri="{CE6537A1-D6FC-4f65-9D91-7224C49458BB}"/>
              </c:extLst>
            </c:dLbl>
            <c:dLbl>
              <c:idx val="2"/>
              <c:layout>
                <c:manualLayout>
                  <c:x val="0.0727531714785652"/>
                  <c:y val="0.00353294978328369"/>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Ci</c:v>
                </c:pt>
                <c:pt idx="1">
                  <c:v>WF</c:v>
                </c:pt>
                <c:pt idx="2">
                  <c:v>MB</c:v>
                </c:pt>
                <c:pt idx="3">
                  <c:v>Rest</c:v>
                </c:pt>
              </c:strCache>
            </c:strRef>
          </c:cat>
          <c:val>
            <c:numRef>
              <c:f>Sheet1!$B$2:$B$5</c:f>
              <c:numCache>
                <c:formatCode>General</c:formatCode>
                <c:ptCount val="4"/>
                <c:pt idx="0">
                  <c:v>5.0</c:v>
                </c:pt>
                <c:pt idx="1">
                  <c:v>0.25</c:v>
                </c:pt>
                <c:pt idx="2">
                  <c:v>1.0</c:v>
                </c:pt>
                <c:pt idx="3">
                  <c:v>93.75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6167B-49E3-4DF6-92DA-2435D95F48BA}" type="doc">
      <dgm:prSet loTypeId="urn:microsoft.com/office/officeart/2005/8/layout/pyramid3" loCatId="pyramid" qsTypeId="urn:microsoft.com/office/officeart/2005/8/quickstyle/simple1" qsCatId="simple" csTypeId="urn:microsoft.com/office/officeart/2005/8/colors/accent1_2" csCatId="accent1" phldr="1"/>
      <dgm:spPr/>
    </dgm:pt>
    <dgm:pt modelId="{835DD2B6-D72B-4824-BE0F-2DF4E463B822}">
      <dgm:prSet phldrT="[Text]"/>
      <dgm:spPr/>
      <dgm:t>
        <a:bodyPr/>
        <a:lstStyle/>
        <a:p>
          <a:r>
            <a:rPr lang="en-US" dirty="0" smtClean="0"/>
            <a:t>2cnd Story</a:t>
          </a:r>
          <a:endParaRPr lang="en-US" dirty="0"/>
        </a:p>
      </dgm:t>
    </dgm:pt>
    <dgm:pt modelId="{BD5BB940-679D-417C-A168-2510428350A6}" type="parTrans" cxnId="{54219484-7B0A-44D5-8EFE-CAD15D1ED1C2}">
      <dgm:prSet/>
      <dgm:spPr/>
      <dgm:t>
        <a:bodyPr/>
        <a:lstStyle/>
        <a:p>
          <a:endParaRPr lang="en-US"/>
        </a:p>
      </dgm:t>
    </dgm:pt>
    <dgm:pt modelId="{5287E5F1-175F-4A71-AA8D-3C2C3F9EAB92}" type="sibTrans" cxnId="{54219484-7B0A-44D5-8EFE-CAD15D1ED1C2}">
      <dgm:prSet/>
      <dgm:spPr/>
      <dgm:t>
        <a:bodyPr/>
        <a:lstStyle/>
        <a:p>
          <a:endParaRPr lang="en-US"/>
        </a:p>
      </dgm:t>
    </dgm:pt>
    <dgm:pt modelId="{E36A89FC-6EA3-4D0D-A09A-FA3B80DCBB47}">
      <dgm:prSet phldrT="[Text]"/>
      <dgm:spPr/>
      <dgm:t>
        <a:bodyPr/>
        <a:lstStyle/>
        <a:p>
          <a:r>
            <a:rPr lang="en-US" dirty="0" smtClean="0"/>
            <a:t>1st</a:t>
          </a:r>
          <a:endParaRPr lang="en-US" dirty="0"/>
        </a:p>
      </dgm:t>
    </dgm:pt>
    <dgm:pt modelId="{926231AB-C5E3-4A77-AC35-C25A9D8F576B}" type="parTrans" cxnId="{790E2F60-4D2D-461B-891F-577EDF11A409}">
      <dgm:prSet/>
      <dgm:spPr/>
      <dgm:t>
        <a:bodyPr/>
        <a:lstStyle/>
        <a:p>
          <a:endParaRPr lang="en-US"/>
        </a:p>
      </dgm:t>
    </dgm:pt>
    <dgm:pt modelId="{2705D36C-5837-4B1B-9F44-03EF8D83E30F}" type="sibTrans" cxnId="{790E2F60-4D2D-461B-891F-577EDF11A409}">
      <dgm:prSet/>
      <dgm:spPr/>
      <dgm:t>
        <a:bodyPr/>
        <a:lstStyle/>
        <a:p>
          <a:endParaRPr lang="en-US"/>
        </a:p>
      </dgm:t>
    </dgm:pt>
    <dgm:pt modelId="{E46AE28B-E312-4AD9-B2CA-882227158FB3}">
      <dgm:prSet phldrT="[Text]"/>
      <dgm:spPr/>
      <dgm:t>
        <a:bodyPr/>
        <a:lstStyle/>
        <a:p>
          <a:r>
            <a:rPr lang="en-US" dirty="0" smtClean="0"/>
            <a:t>Basement</a:t>
          </a:r>
          <a:endParaRPr lang="en-US" dirty="0"/>
        </a:p>
      </dgm:t>
    </dgm:pt>
    <dgm:pt modelId="{E4511C7D-4F5A-4950-94DD-464CDC8378F6}" type="parTrans" cxnId="{77BFBC8F-AEFA-42F7-8D21-F16ECDD08956}">
      <dgm:prSet/>
      <dgm:spPr/>
      <dgm:t>
        <a:bodyPr/>
        <a:lstStyle/>
        <a:p>
          <a:endParaRPr lang="en-US"/>
        </a:p>
      </dgm:t>
    </dgm:pt>
    <dgm:pt modelId="{A4D945B5-3417-4018-A9C3-AD2DBD1892DC}" type="sibTrans" cxnId="{77BFBC8F-AEFA-42F7-8D21-F16ECDD08956}">
      <dgm:prSet/>
      <dgm:spPr/>
      <dgm:t>
        <a:bodyPr/>
        <a:lstStyle/>
        <a:p>
          <a:endParaRPr lang="en-US"/>
        </a:p>
      </dgm:t>
    </dgm:pt>
    <dgm:pt modelId="{9E6A4EAA-A999-4397-98DF-5947D165BF90}" type="pres">
      <dgm:prSet presAssocID="{8656167B-49E3-4DF6-92DA-2435D95F48BA}" presName="Name0" presStyleCnt="0">
        <dgm:presLayoutVars>
          <dgm:dir/>
          <dgm:animLvl val="lvl"/>
          <dgm:resizeHandles val="exact"/>
        </dgm:presLayoutVars>
      </dgm:prSet>
      <dgm:spPr/>
    </dgm:pt>
    <dgm:pt modelId="{F23A150B-E431-4CFF-97EF-860CD4F2CFE1}" type="pres">
      <dgm:prSet presAssocID="{835DD2B6-D72B-4824-BE0F-2DF4E463B822}" presName="Name8" presStyleCnt="0"/>
      <dgm:spPr/>
    </dgm:pt>
    <dgm:pt modelId="{5E2ACC13-EDBE-4147-B2F8-520A9C592B72}" type="pres">
      <dgm:prSet presAssocID="{835DD2B6-D72B-4824-BE0F-2DF4E463B822}" presName="level" presStyleLbl="node1" presStyleIdx="0" presStyleCnt="3">
        <dgm:presLayoutVars>
          <dgm:chMax val="1"/>
          <dgm:bulletEnabled val="1"/>
        </dgm:presLayoutVars>
      </dgm:prSet>
      <dgm:spPr/>
      <dgm:t>
        <a:bodyPr/>
        <a:lstStyle/>
        <a:p>
          <a:endParaRPr lang="en-US"/>
        </a:p>
      </dgm:t>
    </dgm:pt>
    <dgm:pt modelId="{2EDCB1B2-C41B-4F55-BC03-19DFD724DC86}" type="pres">
      <dgm:prSet presAssocID="{835DD2B6-D72B-4824-BE0F-2DF4E463B822}" presName="levelTx" presStyleLbl="revTx" presStyleIdx="0" presStyleCnt="0">
        <dgm:presLayoutVars>
          <dgm:chMax val="1"/>
          <dgm:bulletEnabled val="1"/>
        </dgm:presLayoutVars>
      </dgm:prSet>
      <dgm:spPr/>
      <dgm:t>
        <a:bodyPr/>
        <a:lstStyle/>
        <a:p>
          <a:endParaRPr lang="en-US"/>
        </a:p>
      </dgm:t>
    </dgm:pt>
    <dgm:pt modelId="{BC9FD382-3794-4A95-8E1C-9BFB24F5F4B2}" type="pres">
      <dgm:prSet presAssocID="{E36A89FC-6EA3-4D0D-A09A-FA3B80DCBB47}" presName="Name8" presStyleCnt="0"/>
      <dgm:spPr/>
    </dgm:pt>
    <dgm:pt modelId="{710AFF33-6F19-492F-9259-D62E2F7747D9}" type="pres">
      <dgm:prSet presAssocID="{E36A89FC-6EA3-4D0D-A09A-FA3B80DCBB47}" presName="level" presStyleLbl="node1" presStyleIdx="1" presStyleCnt="3">
        <dgm:presLayoutVars>
          <dgm:chMax val="1"/>
          <dgm:bulletEnabled val="1"/>
        </dgm:presLayoutVars>
      </dgm:prSet>
      <dgm:spPr/>
      <dgm:t>
        <a:bodyPr/>
        <a:lstStyle/>
        <a:p>
          <a:endParaRPr lang="en-US"/>
        </a:p>
      </dgm:t>
    </dgm:pt>
    <dgm:pt modelId="{937483FC-AE3C-44FF-8F0A-9D76B56DB4A6}" type="pres">
      <dgm:prSet presAssocID="{E36A89FC-6EA3-4D0D-A09A-FA3B80DCBB47}" presName="levelTx" presStyleLbl="revTx" presStyleIdx="0" presStyleCnt="0">
        <dgm:presLayoutVars>
          <dgm:chMax val="1"/>
          <dgm:bulletEnabled val="1"/>
        </dgm:presLayoutVars>
      </dgm:prSet>
      <dgm:spPr/>
      <dgm:t>
        <a:bodyPr/>
        <a:lstStyle/>
        <a:p>
          <a:endParaRPr lang="en-US"/>
        </a:p>
      </dgm:t>
    </dgm:pt>
    <dgm:pt modelId="{B2D3CFCB-B194-4AD6-909D-90A86C9D1314}" type="pres">
      <dgm:prSet presAssocID="{E46AE28B-E312-4AD9-B2CA-882227158FB3}" presName="Name8" presStyleCnt="0"/>
      <dgm:spPr/>
    </dgm:pt>
    <dgm:pt modelId="{474720F8-E52C-4673-9026-1F9142D92CB1}" type="pres">
      <dgm:prSet presAssocID="{E46AE28B-E312-4AD9-B2CA-882227158FB3}" presName="level" presStyleLbl="node1" presStyleIdx="2" presStyleCnt="3">
        <dgm:presLayoutVars>
          <dgm:chMax val="1"/>
          <dgm:bulletEnabled val="1"/>
        </dgm:presLayoutVars>
      </dgm:prSet>
      <dgm:spPr/>
      <dgm:t>
        <a:bodyPr/>
        <a:lstStyle/>
        <a:p>
          <a:endParaRPr lang="en-US"/>
        </a:p>
      </dgm:t>
    </dgm:pt>
    <dgm:pt modelId="{BA6F464A-3D14-46B4-9075-6AA179B93F80}" type="pres">
      <dgm:prSet presAssocID="{E46AE28B-E312-4AD9-B2CA-882227158FB3}" presName="levelTx" presStyleLbl="revTx" presStyleIdx="0" presStyleCnt="0">
        <dgm:presLayoutVars>
          <dgm:chMax val="1"/>
          <dgm:bulletEnabled val="1"/>
        </dgm:presLayoutVars>
      </dgm:prSet>
      <dgm:spPr/>
      <dgm:t>
        <a:bodyPr/>
        <a:lstStyle/>
        <a:p>
          <a:endParaRPr lang="en-US"/>
        </a:p>
      </dgm:t>
    </dgm:pt>
  </dgm:ptLst>
  <dgm:cxnLst>
    <dgm:cxn modelId="{5BE44024-F2AF-45E1-87DA-0FFB3C05AB00}" type="presOf" srcId="{E36A89FC-6EA3-4D0D-A09A-FA3B80DCBB47}" destId="{937483FC-AE3C-44FF-8F0A-9D76B56DB4A6}" srcOrd="1" destOrd="0" presId="urn:microsoft.com/office/officeart/2005/8/layout/pyramid3"/>
    <dgm:cxn modelId="{77BFBC8F-AEFA-42F7-8D21-F16ECDD08956}" srcId="{8656167B-49E3-4DF6-92DA-2435D95F48BA}" destId="{E46AE28B-E312-4AD9-B2CA-882227158FB3}" srcOrd="2" destOrd="0" parTransId="{E4511C7D-4F5A-4950-94DD-464CDC8378F6}" sibTransId="{A4D945B5-3417-4018-A9C3-AD2DBD1892DC}"/>
    <dgm:cxn modelId="{72293C3D-C322-42F4-B07D-CA234A18D53C}" type="presOf" srcId="{8656167B-49E3-4DF6-92DA-2435D95F48BA}" destId="{9E6A4EAA-A999-4397-98DF-5947D165BF90}" srcOrd="0" destOrd="0" presId="urn:microsoft.com/office/officeart/2005/8/layout/pyramid3"/>
    <dgm:cxn modelId="{C699BE51-7CA9-4D3D-B4B1-DF1E0129CF98}" type="presOf" srcId="{E36A89FC-6EA3-4D0D-A09A-FA3B80DCBB47}" destId="{710AFF33-6F19-492F-9259-D62E2F7747D9}" srcOrd="0" destOrd="0" presId="urn:microsoft.com/office/officeart/2005/8/layout/pyramid3"/>
    <dgm:cxn modelId="{495D49D5-B310-47D1-91B8-D78F894119DC}" type="presOf" srcId="{835DD2B6-D72B-4824-BE0F-2DF4E463B822}" destId="{5E2ACC13-EDBE-4147-B2F8-520A9C592B72}" srcOrd="0" destOrd="0" presId="urn:microsoft.com/office/officeart/2005/8/layout/pyramid3"/>
    <dgm:cxn modelId="{54219484-7B0A-44D5-8EFE-CAD15D1ED1C2}" srcId="{8656167B-49E3-4DF6-92DA-2435D95F48BA}" destId="{835DD2B6-D72B-4824-BE0F-2DF4E463B822}" srcOrd="0" destOrd="0" parTransId="{BD5BB940-679D-417C-A168-2510428350A6}" sibTransId="{5287E5F1-175F-4A71-AA8D-3C2C3F9EAB92}"/>
    <dgm:cxn modelId="{B1720794-05B0-4243-82EC-E732D82FD81C}" type="presOf" srcId="{E46AE28B-E312-4AD9-B2CA-882227158FB3}" destId="{474720F8-E52C-4673-9026-1F9142D92CB1}" srcOrd="0" destOrd="0" presId="urn:microsoft.com/office/officeart/2005/8/layout/pyramid3"/>
    <dgm:cxn modelId="{790E2F60-4D2D-461B-891F-577EDF11A409}" srcId="{8656167B-49E3-4DF6-92DA-2435D95F48BA}" destId="{E36A89FC-6EA3-4D0D-A09A-FA3B80DCBB47}" srcOrd="1" destOrd="0" parTransId="{926231AB-C5E3-4A77-AC35-C25A9D8F576B}" sibTransId="{2705D36C-5837-4B1B-9F44-03EF8D83E30F}"/>
    <dgm:cxn modelId="{1BF224DB-ACCD-4578-B393-01E18FA05560}" type="presOf" srcId="{835DD2B6-D72B-4824-BE0F-2DF4E463B822}" destId="{2EDCB1B2-C41B-4F55-BC03-19DFD724DC86}" srcOrd="1" destOrd="0" presId="urn:microsoft.com/office/officeart/2005/8/layout/pyramid3"/>
    <dgm:cxn modelId="{83E41F19-77EC-4A65-B64C-60F8737C91FF}" type="presOf" srcId="{E46AE28B-E312-4AD9-B2CA-882227158FB3}" destId="{BA6F464A-3D14-46B4-9075-6AA179B93F80}" srcOrd="1" destOrd="0" presId="urn:microsoft.com/office/officeart/2005/8/layout/pyramid3"/>
    <dgm:cxn modelId="{D5312589-0785-4C58-80CB-C349A435D966}" type="presParOf" srcId="{9E6A4EAA-A999-4397-98DF-5947D165BF90}" destId="{F23A150B-E431-4CFF-97EF-860CD4F2CFE1}" srcOrd="0" destOrd="0" presId="urn:microsoft.com/office/officeart/2005/8/layout/pyramid3"/>
    <dgm:cxn modelId="{F44F726A-C04D-44C7-B918-9F2AE2B189D5}" type="presParOf" srcId="{F23A150B-E431-4CFF-97EF-860CD4F2CFE1}" destId="{5E2ACC13-EDBE-4147-B2F8-520A9C592B72}" srcOrd="0" destOrd="0" presId="urn:microsoft.com/office/officeart/2005/8/layout/pyramid3"/>
    <dgm:cxn modelId="{78E5131A-205D-4C90-A56D-CAFF34FA2687}" type="presParOf" srcId="{F23A150B-E431-4CFF-97EF-860CD4F2CFE1}" destId="{2EDCB1B2-C41B-4F55-BC03-19DFD724DC86}" srcOrd="1" destOrd="0" presId="urn:microsoft.com/office/officeart/2005/8/layout/pyramid3"/>
    <dgm:cxn modelId="{9ACD8923-F3CF-492E-BDE0-9EFD6CF5A408}" type="presParOf" srcId="{9E6A4EAA-A999-4397-98DF-5947D165BF90}" destId="{BC9FD382-3794-4A95-8E1C-9BFB24F5F4B2}" srcOrd="1" destOrd="0" presId="urn:microsoft.com/office/officeart/2005/8/layout/pyramid3"/>
    <dgm:cxn modelId="{CD11F0C2-4040-4F82-B784-C2EDA5E12137}" type="presParOf" srcId="{BC9FD382-3794-4A95-8E1C-9BFB24F5F4B2}" destId="{710AFF33-6F19-492F-9259-D62E2F7747D9}" srcOrd="0" destOrd="0" presId="urn:microsoft.com/office/officeart/2005/8/layout/pyramid3"/>
    <dgm:cxn modelId="{1A1AD0C5-EC86-481A-BED7-038A21AB777B}" type="presParOf" srcId="{BC9FD382-3794-4A95-8E1C-9BFB24F5F4B2}" destId="{937483FC-AE3C-44FF-8F0A-9D76B56DB4A6}" srcOrd="1" destOrd="0" presId="urn:microsoft.com/office/officeart/2005/8/layout/pyramid3"/>
    <dgm:cxn modelId="{23DE7FFD-F8CB-4585-8EDD-5DCFD53B8974}" type="presParOf" srcId="{9E6A4EAA-A999-4397-98DF-5947D165BF90}" destId="{B2D3CFCB-B194-4AD6-909D-90A86C9D1314}" srcOrd="2" destOrd="0" presId="urn:microsoft.com/office/officeart/2005/8/layout/pyramid3"/>
    <dgm:cxn modelId="{5F9CA49B-12E1-4F8F-93FA-73069907CEC5}" type="presParOf" srcId="{B2D3CFCB-B194-4AD6-909D-90A86C9D1314}" destId="{474720F8-E52C-4673-9026-1F9142D92CB1}" srcOrd="0" destOrd="0" presId="urn:microsoft.com/office/officeart/2005/8/layout/pyramid3"/>
    <dgm:cxn modelId="{8BC1B808-2EE2-43C7-91E6-4BE3B4CD02C2}" type="presParOf" srcId="{B2D3CFCB-B194-4AD6-909D-90A86C9D1314}" destId="{BA6F464A-3D14-46B4-9075-6AA179B93F8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77BCB-73B7-4066-98DA-E5C5291D7AB7}" type="doc">
      <dgm:prSet loTypeId="urn:microsoft.com/office/officeart/2005/8/layout/pyramid3" loCatId="pyramid" qsTypeId="urn:microsoft.com/office/officeart/2005/8/quickstyle/simple1" qsCatId="simple" csTypeId="urn:microsoft.com/office/officeart/2005/8/colors/accent1_2" csCatId="accent1" phldr="1"/>
      <dgm:spPr/>
    </dgm:pt>
    <dgm:pt modelId="{8956EFB1-FB4D-49A1-9620-FB2EC6A075E3}">
      <dgm:prSet phldrT="[Text]" phldr="1"/>
      <dgm:spPr/>
      <dgm:t>
        <a:bodyPr/>
        <a:lstStyle/>
        <a:p>
          <a:endParaRPr lang="en-US" dirty="0"/>
        </a:p>
      </dgm:t>
    </dgm:pt>
    <dgm:pt modelId="{C3C76E51-7CD5-43A5-8078-65C7024FDEB5}" type="parTrans" cxnId="{56052AB9-A14C-469E-9A85-B85A98B4E366}">
      <dgm:prSet/>
      <dgm:spPr/>
      <dgm:t>
        <a:bodyPr/>
        <a:lstStyle/>
        <a:p>
          <a:endParaRPr lang="en-US"/>
        </a:p>
      </dgm:t>
    </dgm:pt>
    <dgm:pt modelId="{6DCC662F-140D-4A06-99DE-772E0DF2AAA4}" type="sibTrans" cxnId="{56052AB9-A14C-469E-9A85-B85A98B4E366}">
      <dgm:prSet/>
      <dgm:spPr/>
      <dgm:t>
        <a:bodyPr/>
        <a:lstStyle/>
        <a:p>
          <a:endParaRPr lang="en-US"/>
        </a:p>
      </dgm:t>
    </dgm:pt>
    <dgm:pt modelId="{15F7D25B-4CA2-4599-985C-7D348BA371BE}">
      <dgm:prSet phldrT="[Text]" phldr="1"/>
      <dgm:spPr>
        <a:solidFill>
          <a:srgbClr val="FFFF00"/>
        </a:solidFill>
      </dgm:spPr>
      <dgm:t>
        <a:bodyPr/>
        <a:lstStyle/>
        <a:p>
          <a:endParaRPr lang="en-US" dirty="0"/>
        </a:p>
      </dgm:t>
    </dgm:pt>
    <dgm:pt modelId="{FED8611F-DB65-4B92-8D72-A4DFD6E457D1}" type="parTrans" cxnId="{CEE60BCA-39E3-4895-8835-050AB8EEBAD5}">
      <dgm:prSet/>
      <dgm:spPr/>
      <dgm:t>
        <a:bodyPr/>
        <a:lstStyle/>
        <a:p>
          <a:endParaRPr lang="en-US"/>
        </a:p>
      </dgm:t>
    </dgm:pt>
    <dgm:pt modelId="{079A62B7-C418-49AE-817F-DA094DC45D26}" type="sibTrans" cxnId="{CEE60BCA-39E3-4895-8835-050AB8EEBAD5}">
      <dgm:prSet/>
      <dgm:spPr/>
      <dgm:t>
        <a:bodyPr/>
        <a:lstStyle/>
        <a:p>
          <a:endParaRPr lang="en-US"/>
        </a:p>
      </dgm:t>
    </dgm:pt>
    <dgm:pt modelId="{5D7856B2-67BB-4018-86D4-EB40F3EDE049}">
      <dgm:prSet phldrT="[Text]" phldr="1"/>
      <dgm:spPr/>
      <dgm:t>
        <a:bodyPr/>
        <a:lstStyle/>
        <a:p>
          <a:endParaRPr lang="en-US" dirty="0"/>
        </a:p>
      </dgm:t>
    </dgm:pt>
    <dgm:pt modelId="{4895AFE9-8AC9-441B-B5C4-5B867480EC30}" type="parTrans" cxnId="{4B6ED1A7-72F3-422F-8BE2-5AD15083D3AC}">
      <dgm:prSet/>
      <dgm:spPr/>
      <dgm:t>
        <a:bodyPr/>
        <a:lstStyle/>
        <a:p>
          <a:endParaRPr lang="en-US"/>
        </a:p>
      </dgm:t>
    </dgm:pt>
    <dgm:pt modelId="{E76E4B22-27FD-4D81-818F-C3BA3C99665B}" type="sibTrans" cxnId="{4B6ED1A7-72F3-422F-8BE2-5AD15083D3AC}">
      <dgm:prSet/>
      <dgm:spPr/>
      <dgm:t>
        <a:bodyPr/>
        <a:lstStyle/>
        <a:p>
          <a:endParaRPr lang="en-US"/>
        </a:p>
      </dgm:t>
    </dgm:pt>
    <dgm:pt modelId="{2C11BCCC-A09B-4CE7-B8BB-8F131FAFE468}" type="pres">
      <dgm:prSet presAssocID="{42877BCB-73B7-4066-98DA-E5C5291D7AB7}" presName="Name0" presStyleCnt="0">
        <dgm:presLayoutVars>
          <dgm:dir/>
          <dgm:animLvl val="lvl"/>
          <dgm:resizeHandles val="exact"/>
        </dgm:presLayoutVars>
      </dgm:prSet>
      <dgm:spPr/>
    </dgm:pt>
    <dgm:pt modelId="{734E90D5-DE61-4B43-9013-BDA20768C7D0}" type="pres">
      <dgm:prSet presAssocID="{8956EFB1-FB4D-49A1-9620-FB2EC6A075E3}" presName="Name8" presStyleCnt="0"/>
      <dgm:spPr/>
    </dgm:pt>
    <dgm:pt modelId="{8E14C826-44B2-4F73-ABE4-1586B3FD48A4}" type="pres">
      <dgm:prSet presAssocID="{8956EFB1-FB4D-49A1-9620-FB2EC6A075E3}" presName="level" presStyleLbl="node1" presStyleIdx="0" presStyleCnt="3">
        <dgm:presLayoutVars>
          <dgm:chMax val="1"/>
          <dgm:bulletEnabled val="1"/>
        </dgm:presLayoutVars>
      </dgm:prSet>
      <dgm:spPr/>
      <dgm:t>
        <a:bodyPr/>
        <a:lstStyle/>
        <a:p>
          <a:endParaRPr lang="en-US"/>
        </a:p>
      </dgm:t>
    </dgm:pt>
    <dgm:pt modelId="{9478425E-EA72-4487-B05B-B036DF7F6DEB}" type="pres">
      <dgm:prSet presAssocID="{8956EFB1-FB4D-49A1-9620-FB2EC6A075E3}" presName="levelTx" presStyleLbl="revTx" presStyleIdx="0" presStyleCnt="0">
        <dgm:presLayoutVars>
          <dgm:chMax val="1"/>
          <dgm:bulletEnabled val="1"/>
        </dgm:presLayoutVars>
      </dgm:prSet>
      <dgm:spPr/>
      <dgm:t>
        <a:bodyPr/>
        <a:lstStyle/>
        <a:p>
          <a:endParaRPr lang="en-US"/>
        </a:p>
      </dgm:t>
    </dgm:pt>
    <dgm:pt modelId="{4282659D-530C-422F-B875-A834272028DC}" type="pres">
      <dgm:prSet presAssocID="{15F7D25B-4CA2-4599-985C-7D348BA371BE}" presName="Name8" presStyleCnt="0"/>
      <dgm:spPr/>
    </dgm:pt>
    <dgm:pt modelId="{96526DD6-84D7-4BB9-8452-26730DB7B7A0}" type="pres">
      <dgm:prSet presAssocID="{15F7D25B-4CA2-4599-985C-7D348BA371BE}" presName="level" presStyleLbl="node1" presStyleIdx="1" presStyleCnt="3" custLinFactNeighborX="-1252" custLinFactNeighborY="86">
        <dgm:presLayoutVars>
          <dgm:chMax val="1"/>
          <dgm:bulletEnabled val="1"/>
        </dgm:presLayoutVars>
      </dgm:prSet>
      <dgm:spPr/>
      <dgm:t>
        <a:bodyPr/>
        <a:lstStyle/>
        <a:p>
          <a:endParaRPr lang="en-US"/>
        </a:p>
      </dgm:t>
    </dgm:pt>
    <dgm:pt modelId="{D7415A57-AF83-4A26-BE20-6585312C2D2B}" type="pres">
      <dgm:prSet presAssocID="{15F7D25B-4CA2-4599-985C-7D348BA371BE}" presName="levelTx" presStyleLbl="revTx" presStyleIdx="0" presStyleCnt="0">
        <dgm:presLayoutVars>
          <dgm:chMax val="1"/>
          <dgm:bulletEnabled val="1"/>
        </dgm:presLayoutVars>
      </dgm:prSet>
      <dgm:spPr/>
      <dgm:t>
        <a:bodyPr/>
        <a:lstStyle/>
        <a:p>
          <a:endParaRPr lang="en-US"/>
        </a:p>
      </dgm:t>
    </dgm:pt>
    <dgm:pt modelId="{E02E18FF-32FA-40CB-8865-46B4C315884E}" type="pres">
      <dgm:prSet presAssocID="{5D7856B2-67BB-4018-86D4-EB40F3EDE049}" presName="Name8" presStyleCnt="0"/>
      <dgm:spPr/>
    </dgm:pt>
    <dgm:pt modelId="{A19A9FDD-A8A3-48AF-811D-ED5CC9C0396C}" type="pres">
      <dgm:prSet presAssocID="{5D7856B2-67BB-4018-86D4-EB40F3EDE049}" presName="level" presStyleLbl="node1" presStyleIdx="2" presStyleCnt="3">
        <dgm:presLayoutVars>
          <dgm:chMax val="1"/>
          <dgm:bulletEnabled val="1"/>
        </dgm:presLayoutVars>
      </dgm:prSet>
      <dgm:spPr/>
      <dgm:t>
        <a:bodyPr/>
        <a:lstStyle/>
        <a:p>
          <a:endParaRPr lang="en-US"/>
        </a:p>
      </dgm:t>
    </dgm:pt>
    <dgm:pt modelId="{AB0450A1-1D68-4864-908D-A682A7E85446}" type="pres">
      <dgm:prSet presAssocID="{5D7856B2-67BB-4018-86D4-EB40F3EDE049}" presName="levelTx" presStyleLbl="revTx" presStyleIdx="0" presStyleCnt="0">
        <dgm:presLayoutVars>
          <dgm:chMax val="1"/>
          <dgm:bulletEnabled val="1"/>
        </dgm:presLayoutVars>
      </dgm:prSet>
      <dgm:spPr/>
      <dgm:t>
        <a:bodyPr/>
        <a:lstStyle/>
        <a:p>
          <a:endParaRPr lang="en-US"/>
        </a:p>
      </dgm:t>
    </dgm:pt>
  </dgm:ptLst>
  <dgm:cxnLst>
    <dgm:cxn modelId="{0E8B1BD5-C74C-477B-BF17-8A637937E4FF}" type="presOf" srcId="{5D7856B2-67BB-4018-86D4-EB40F3EDE049}" destId="{AB0450A1-1D68-4864-908D-A682A7E85446}" srcOrd="1" destOrd="0" presId="urn:microsoft.com/office/officeart/2005/8/layout/pyramid3"/>
    <dgm:cxn modelId="{CEE60BCA-39E3-4895-8835-050AB8EEBAD5}" srcId="{42877BCB-73B7-4066-98DA-E5C5291D7AB7}" destId="{15F7D25B-4CA2-4599-985C-7D348BA371BE}" srcOrd="1" destOrd="0" parTransId="{FED8611F-DB65-4B92-8D72-A4DFD6E457D1}" sibTransId="{079A62B7-C418-49AE-817F-DA094DC45D26}"/>
    <dgm:cxn modelId="{17970C2E-CE9D-4100-B848-BB250FF5B0D9}" type="presOf" srcId="{42877BCB-73B7-4066-98DA-E5C5291D7AB7}" destId="{2C11BCCC-A09B-4CE7-B8BB-8F131FAFE468}" srcOrd="0" destOrd="0" presId="urn:microsoft.com/office/officeart/2005/8/layout/pyramid3"/>
    <dgm:cxn modelId="{F1A475BB-052A-43CA-942A-77C002D888DB}" type="presOf" srcId="{5D7856B2-67BB-4018-86D4-EB40F3EDE049}" destId="{A19A9FDD-A8A3-48AF-811D-ED5CC9C0396C}" srcOrd="0" destOrd="0" presId="urn:microsoft.com/office/officeart/2005/8/layout/pyramid3"/>
    <dgm:cxn modelId="{4B6ED1A7-72F3-422F-8BE2-5AD15083D3AC}" srcId="{42877BCB-73B7-4066-98DA-E5C5291D7AB7}" destId="{5D7856B2-67BB-4018-86D4-EB40F3EDE049}" srcOrd="2" destOrd="0" parTransId="{4895AFE9-8AC9-441B-B5C4-5B867480EC30}" sibTransId="{E76E4B22-27FD-4D81-818F-C3BA3C99665B}"/>
    <dgm:cxn modelId="{3D063850-840E-4EDF-A0A7-3E0B2DD9B3A9}" type="presOf" srcId="{8956EFB1-FB4D-49A1-9620-FB2EC6A075E3}" destId="{8E14C826-44B2-4F73-ABE4-1586B3FD48A4}" srcOrd="0" destOrd="0" presId="urn:microsoft.com/office/officeart/2005/8/layout/pyramid3"/>
    <dgm:cxn modelId="{77CAD455-3EC5-41B1-AB03-F9D1881DB3F3}" type="presOf" srcId="{15F7D25B-4CA2-4599-985C-7D348BA371BE}" destId="{96526DD6-84D7-4BB9-8452-26730DB7B7A0}" srcOrd="0" destOrd="0" presId="urn:microsoft.com/office/officeart/2005/8/layout/pyramid3"/>
    <dgm:cxn modelId="{56052AB9-A14C-469E-9A85-B85A98B4E366}" srcId="{42877BCB-73B7-4066-98DA-E5C5291D7AB7}" destId="{8956EFB1-FB4D-49A1-9620-FB2EC6A075E3}" srcOrd="0" destOrd="0" parTransId="{C3C76E51-7CD5-43A5-8078-65C7024FDEB5}" sibTransId="{6DCC662F-140D-4A06-99DE-772E0DF2AAA4}"/>
    <dgm:cxn modelId="{52D4334B-6DB2-4657-A44A-8EA880386EF0}" type="presOf" srcId="{8956EFB1-FB4D-49A1-9620-FB2EC6A075E3}" destId="{9478425E-EA72-4487-B05B-B036DF7F6DEB}" srcOrd="1" destOrd="0" presId="urn:microsoft.com/office/officeart/2005/8/layout/pyramid3"/>
    <dgm:cxn modelId="{2FAEC920-D205-4213-8649-DFC60F1CFAA4}" type="presOf" srcId="{15F7D25B-4CA2-4599-985C-7D348BA371BE}" destId="{D7415A57-AF83-4A26-BE20-6585312C2D2B}" srcOrd="1" destOrd="0" presId="urn:microsoft.com/office/officeart/2005/8/layout/pyramid3"/>
    <dgm:cxn modelId="{6B735705-A9EE-4573-A3EA-1DBB0963E2BC}" type="presParOf" srcId="{2C11BCCC-A09B-4CE7-B8BB-8F131FAFE468}" destId="{734E90D5-DE61-4B43-9013-BDA20768C7D0}" srcOrd="0" destOrd="0" presId="urn:microsoft.com/office/officeart/2005/8/layout/pyramid3"/>
    <dgm:cxn modelId="{C6356078-85D5-4BAD-931F-8625171774FC}" type="presParOf" srcId="{734E90D5-DE61-4B43-9013-BDA20768C7D0}" destId="{8E14C826-44B2-4F73-ABE4-1586B3FD48A4}" srcOrd="0" destOrd="0" presId="urn:microsoft.com/office/officeart/2005/8/layout/pyramid3"/>
    <dgm:cxn modelId="{BE6BCFE0-EC53-4A04-9D39-A1DBECFCBB7E}" type="presParOf" srcId="{734E90D5-DE61-4B43-9013-BDA20768C7D0}" destId="{9478425E-EA72-4487-B05B-B036DF7F6DEB}" srcOrd="1" destOrd="0" presId="urn:microsoft.com/office/officeart/2005/8/layout/pyramid3"/>
    <dgm:cxn modelId="{B72E1808-4E59-4F90-8348-ECD2CB11977F}" type="presParOf" srcId="{2C11BCCC-A09B-4CE7-B8BB-8F131FAFE468}" destId="{4282659D-530C-422F-B875-A834272028DC}" srcOrd="1" destOrd="0" presId="urn:microsoft.com/office/officeart/2005/8/layout/pyramid3"/>
    <dgm:cxn modelId="{2496D89A-EA76-493E-8B1D-4C636A303904}" type="presParOf" srcId="{4282659D-530C-422F-B875-A834272028DC}" destId="{96526DD6-84D7-4BB9-8452-26730DB7B7A0}" srcOrd="0" destOrd="0" presId="urn:microsoft.com/office/officeart/2005/8/layout/pyramid3"/>
    <dgm:cxn modelId="{F4ADF9C3-AFA8-400E-8837-665FB12C70D3}" type="presParOf" srcId="{4282659D-530C-422F-B875-A834272028DC}" destId="{D7415A57-AF83-4A26-BE20-6585312C2D2B}" srcOrd="1" destOrd="0" presId="urn:microsoft.com/office/officeart/2005/8/layout/pyramid3"/>
    <dgm:cxn modelId="{659EFFB0-D9FC-4976-8FB3-CB1AF3209EBB}" type="presParOf" srcId="{2C11BCCC-A09B-4CE7-B8BB-8F131FAFE468}" destId="{E02E18FF-32FA-40CB-8865-46B4C315884E}" srcOrd="2" destOrd="0" presId="urn:microsoft.com/office/officeart/2005/8/layout/pyramid3"/>
    <dgm:cxn modelId="{B3C15AA8-64E0-4416-AE1A-B39C06E4B52D}" type="presParOf" srcId="{E02E18FF-32FA-40CB-8865-46B4C315884E}" destId="{A19A9FDD-A8A3-48AF-811D-ED5CC9C0396C}" srcOrd="0" destOrd="0" presId="urn:microsoft.com/office/officeart/2005/8/layout/pyramid3"/>
    <dgm:cxn modelId="{4DBAFAAF-F8C7-4E39-974E-8039F7647753}" type="presParOf" srcId="{E02E18FF-32FA-40CB-8865-46B4C315884E}" destId="{AB0450A1-1D68-4864-908D-A682A7E8544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ACC13-EDBE-4147-B2F8-520A9C592B72}">
      <dsp:nvSpPr>
        <dsp:cNvPr id="0" name=""/>
        <dsp:cNvSpPr/>
      </dsp:nvSpPr>
      <dsp:spPr>
        <a:xfrm rot="10800000">
          <a:off x="0" y="0"/>
          <a:ext cx="8229600"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2cnd Story</a:t>
          </a:r>
          <a:endParaRPr lang="en-US" sz="5000" kern="1200" dirty="0"/>
        </a:p>
      </dsp:txBody>
      <dsp:txXfrm rot="-10800000">
        <a:off x="1440179" y="0"/>
        <a:ext cx="5349240" cy="1508654"/>
      </dsp:txXfrm>
    </dsp:sp>
    <dsp:sp modelId="{710AFF33-6F19-492F-9259-D62E2F7747D9}">
      <dsp:nvSpPr>
        <dsp:cNvPr id="0" name=""/>
        <dsp:cNvSpPr/>
      </dsp:nvSpPr>
      <dsp:spPr>
        <a:xfrm rot="10800000">
          <a:off x="1371600" y="1508654"/>
          <a:ext cx="54863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1st</a:t>
          </a:r>
          <a:endParaRPr lang="en-US" sz="5000" kern="1200" dirty="0"/>
        </a:p>
      </dsp:txBody>
      <dsp:txXfrm rot="-10800000">
        <a:off x="2331720" y="1508654"/>
        <a:ext cx="3566160" cy="1508654"/>
      </dsp:txXfrm>
    </dsp:sp>
    <dsp:sp modelId="{474720F8-E52C-4673-9026-1F9142D92CB1}">
      <dsp:nvSpPr>
        <dsp:cNvPr id="0" name=""/>
        <dsp:cNvSpPr/>
      </dsp:nvSpPr>
      <dsp:spPr>
        <a:xfrm rot="10800000">
          <a:off x="2743200" y="3017308"/>
          <a:ext cx="27431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Basement</a:t>
          </a:r>
          <a:endParaRPr lang="en-US" sz="5000" kern="1200" dirty="0"/>
        </a:p>
      </dsp:txBody>
      <dsp:txXfrm rot="-10800000">
        <a:off x="2743200" y="3017308"/>
        <a:ext cx="2743199" cy="1508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4C826-44B2-4F73-ABE4-1586B3FD48A4}">
      <dsp:nvSpPr>
        <dsp:cNvPr id="0" name=""/>
        <dsp:cNvSpPr/>
      </dsp:nvSpPr>
      <dsp:spPr>
        <a:xfrm rot="10800000">
          <a:off x="0" y="0"/>
          <a:ext cx="8229600"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rot="-10800000">
        <a:off x="1440179" y="0"/>
        <a:ext cx="5349240" cy="1508654"/>
      </dsp:txXfrm>
    </dsp:sp>
    <dsp:sp modelId="{96526DD6-84D7-4BB9-8452-26730DB7B7A0}">
      <dsp:nvSpPr>
        <dsp:cNvPr id="0" name=""/>
        <dsp:cNvSpPr/>
      </dsp:nvSpPr>
      <dsp:spPr>
        <a:xfrm rot="10800000">
          <a:off x="1302910" y="1509951"/>
          <a:ext cx="5486399" cy="1508654"/>
        </a:xfrm>
        <a:prstGeom prst="trapezoid">
          <a:avLst>
            <a:gd name="adj" fmla="val 90915"/>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rot="-10800000">
        <a:off x="2263030" y="1509951"/>
        <a:ext cx="3566160" cy="1508654"/>
      </dsp:txXfrm>
    </dsp:sp>
    <dsp:sp modelId="{A19A9FDD-A8A3-48AF-811D-ED5CC9C0396C}">
      <dsp:nvSpPr>
        <dsp:cNvPr id="0" name=""/>
        <dsp:cNvSpPr/>
      </dsp:nvSpPr>
      <dsp:spPr>
        <a:xfrm rot="10800000">
          <a:off x="2743200" y="3017308"/>
          <a:ext cx="27431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rot="-10800000">
        <a:off x="2743200" y="3017308"/>
        <a:ext cx="2743199" cy="15086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0.125</cdr:x>
      <cdr:y>0.575</cdr:y>
    </cdr:from>
    <cdr:to>
      <cdr:x>0.4</cdr:x>
      <cdr:y>0.66875</cdr:y>
    </cdr:to>
    <cdr:sp macro="" textlink="">
      <cdr:nvSpPr>
        <cdr:cNvPr id="2" name="TextBox 1"/>
        <cdr:cNvSpPr txBox="1"/>
      </cdr:nvSpPr>
      <cdr:spPr>
        <a:xfrm xmlns:a="http://schemas.openxmlformats.org/drawingml/2006/main">
          <a:off x="762000" y="2336800"/>
          <a:ext cx="1676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D.O. - ppm</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0.53704</cdr:x>
      <cdr:y>0.10102</cdr:y>
    </cdr:from>
    <cdr:to>
      <cdr:x>0.63889</cdr:x>
      <cdr:y>0.16836</cdr:y>
    </cdr:to>
    <cdr:sp macro="" textlink="">
      <cdr:nvSpPr>
        <cdr:cNvPr id="2" name="TextBox 1"/>
        <cdr:cNvSpPr txBox="1"/>
      </cdr:nvSpPr>
      <cdr:spPr>
        <a:xfrm xmlns:a="http://schemas.openxmlformats.org/drawingml/2006/main">
          <a:off x="4419600" y="457200"/>
          <a:ext cx="838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W</a:t>
          </a:r>
          <a:r>
            <a:rPr lang="en-US" sz="1100" dirty="0" smtClean="0">
              <a:solidFill>
                <a:schemeClr val="bg1">
                  <a:lumMod val="95000"/>
                </a:schemeClr>
              </a:solidFill>
            </a:rPr>
            <a:t>WF .25%</a:t>
          </a:r>
          <a:endParaRPr lang="en-US" sz="1100" dirty="0"/>
        </a:p>
      </cdr:txBody>
    </cdr:sp>
  </cdr:relSizeAnchor>
  <cdr:relSizeAnchor xmlns:cdr="http://schemas.openxmlformats.org/drawingml/2006/chartDrawing">
    <cdr:from>
      <cdr:x>0.03704</cdr:x>
      <cdr:y>0.13469</cdr:y>
    </cdr:from>
    <cdr:to>
      <cdr:x>0.24074</cdr:x>
      <cdr:y>0.72396</cdr:y>
    </cdr:to>
    <cdr:sp macro="" textlink="">
      <cdr:nvSpPr>
        <cdr:cNvPr id="3" name="TextBox 2"/>
        <cdr:cNvSpPr txBox="1"/>
      </cdr:nvSpPr>
      <cdr:spPr>
        <a:xfrm xmlns:a="http://schemas.openxmlformats.org/drawingml/2006/main">
          <a:off x="304800" y="609600"/>
          <a:ext cx="1676400" cy="2667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err="1" smtClean="0"/>
            <a:t>C</a:t>
          </a:r>
          <a:r>
            <a:rPr lang="en-US" sz="2000" dirty="0" err="1" smtClean="0">
              <a:solidFill>
                <a:schemeClr val="bg1">
                  <a:lumMod val="95000"/>
                </a:schemeClr>
              </a:solidFill>
            </a:rPr>
            <a:t>Ci</a:t>
          </a:r>
          <a:r>
            <a:rPr lang="en-US" sz="2000" dirty="0" smtClean="0">
              <a:solidFill>
                <a:schemeClr val="bg1">
                  <a:lumMod val="95000"/>
                </a:schemeClr>
              </a:solidFill>
            </a:rPr>
            <a:t> = 5 MB</a:t>
          </a:r>
        </a:p>
        <a:p xmlns:a="http://schemas.openxmlformats.org/drawingml/2006/main">
          <a:r>
            <a:rPr lang="en-US" sz="2000" dirty="0" smtClean="0">
              <a:solidFill>
                <a:schemeClr val="bg1">
                  <a:lumMod val="95000"/>
                </a:schemeClr>
              </a:solidFill>
            </a:rPr>
            <a:t>WF = ¼ MB</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4ACA4-D2E9-4007-B39B-6F6357135A4C}" type="datetimeFigureOut">
              <a:rPr lang="en-US" smtClean="0"/>
              <a:t>10/18/17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B7326-7C7B-40D3-94FD-3DAE92C01FB1}" type="slidenum">
              <a:rPr lang="en-US" smtClean="0"/>
              <a:t>‹#›</a:t>
            </a:fld>
            <a:endParaRPr lang="en-US"/>
          </a:p>
        </p:txBody>
      </p:sp>
    </p:spTree>
    <p:extLst>
      <p:ext uri="{BB962C8B-B14F-4D97-AF65-F5344CB8AC3E}">
        <p14:creationId xmlns:p14="http://schemas.microsoft.com/office/powerpoint/2010/main" val="160590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B7326-7C7B-40D3-94FD-3DAE92C01FB1}" type="slidenum">
              <a:rPr lang="en-US" smtClean="0"/>
              <a:t>2</a:t>
            </a:fld>
            <a:endParaRPr lang="en-US"/>
          </a:p>
        </p:txBody>
      </p:sp>
    </p:spTree>
    <p:extLst>
      <p:ext uri="{BB962C8B-B14F-4D97-AF65-F5344CB8AC3E}">
        <p14:creationId xmlns:p14="http://schemas.microsoft.com/office/powerpoint/2010/main" val="187456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B7326-7C7B-40D3-94FD-3DAE92C01FB1}" type="slidenum">
              <a:rPr lang="en-US" smtClean="0"/>
              <a:t>25</a:t>
            </a:fld>
            <a:endParaRPr lang="en-US"/>
          </a:p>
        </p:txBody>
      </p:sp>
    </p:spTree>
    <p:extLst>
      <p:ext uri="{BB962C8B-B14F-4D97-AF65-F5344CB8AC3E}">
        <p14:creationId xmlns:p14="http://schemas.microsoft.com/office/powerpoint/2010/main" val="13872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5CE24-F93B-44FC-9528-034A9188A0B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366057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5CE24-F93B-44FC-9528-034A9188A0B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413913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5CE24-F93B-44FC-9528-034A9188A0B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286713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5CE24-F93B-44FC-9528-034A9188A0B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426615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5CE24-F93B-44FC-9528-034A9188A0BA}"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301233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5CE24-F93B-44FC-9528-034A9188A0BA}"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157036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5CE24-F93B-44FC-9528-034A9188A0BA}" type="datetimeFigureOut">
              <a:rPr lang="en-US" smtClean="0"/>
              <a:t>10/18/17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385911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5CE24-F93B-44FC-9528-034A9188A0BA}" type="datetimeFigureOut">
              <a:rPr lang="en-US" smtClean="0"/>
              <a:t>10/18/17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132973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5CE24-F93B-44FC-9528-034A9188A0BA}" type="datetimeFigureOut">
              <a:rPr lang="en-US" smtClean="0"/>
              <a:t>10/18/17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175938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5CE24-F93B-44FC-9528-034A9188A0BA}"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191426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5CE24-F93B-44FC-9528-034A9188A0BA}"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DC49D-44C6-49C6-86F1-D3531362E4A4}" type="slidenum">
              <a:rPr lang="en-US" smtClean="0"/>
              <a:t>‹#›</a:t>
            </a:fld>
            <a:endParaRPr lang="en-US"/>
          </a:p>
        </p:txBody>
      </p:sp>
    </p:spTree>
    <p:extLst>
      <p:ext uri="{BB962C8B-B14F-4D97-AF65-F5344CB8AC3E}">
        <p14:creationId xmlns:p14="http://schemas.microsoft.com/office/powerpoint/2010/main" val="2260893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5CE24-F93B-44FC-9528-034A9188A0BA}" type="datetimeFigureOut">
              <a:rPr lang="en-US" smtClean="0"/>
              <a:t>10/18/17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DC49D-44C6-49C6-86F1-D3531362E4A4}" type="slidenum">
              <a:rPr lang="en-US" smtClean="0"/>
              <a:t>‹#›</a:t>
            </a:fld>
            <a:endParaRPr lang="en-US"/>
          </a:p>
        </p:txBody>
      </p:sp>
    </p:spTree>
    <p:extLst>
      <p:ext uri="{BB962C8B-B14F-4D97-AF65-F5344CB8AC3E}">
        <p14:creationId xmlns:p14="http://schemas.microsoft.com/office/powerpoint/2010/main" val="403549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8.tif"/><Relationship Id="rId4" Type="http://schemas.openxmlformats.org/officeDocument/2006/relationships/image" Target="../media/image27.jp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wmf"/><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wmf"/><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4" Type="http://schemas.openxmlformats.org/officeDocument/2006/relationships/image" Target="../media/image32.jpg"/><Relationship Id="rId5" Type="http://schemas.openxmlformats.org/officeDocument/2006/relationships/image" Target="../media/image33.jpeg"/><Relationship Id="rId6" Type="http://schemas.openxmlformats.org/officeDocument/2006/relationships/image" Target="../media/image34.jpg"/><Relationship Id="rId7"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37.jpeg"/><Relationship Id="rId5"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9.wmf"/><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gif"/><Relationship Id="rId3" Type="http://schemas.openxmlformats.org/officeDocument/2006/relationships/image" Target="../media/image3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gif"/><Relationship Id="rId3" Type="http://schemas.openxmlformats.org/officeDocument/2006/relationships/image" Target="../media/image3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1" Type="http://schemas.openxmlformats.org/officeDocument/2006/relationships/image" Target="../media/image14.jpg"/><Relationship Id="rId12"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gif"/><Relationship Id="rId4" Type="http://schemas.openxmlformats.org/officeDocument/2006/relationships/image" Target="../media/image7.jpg"/><Relationship Id="rId5" Type="http://schemas.openxmlformats.org/officeDocument/2006/relationships/image" Target="../media/image8.tif"/><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g"/><Relationship Id="rId9" Type="http://schemas.openxmlformats.org/officeDocument/2006/relationships/image" Target="../media/image12.jpg"/><Relationship Id="rId10"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 Id="rId3" Type="http://schemas.openxmlformats.org/officeDocument/2006/relationships/image" Target="../media/image4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jpeg"/><Relationship Id="rId8" Type="http://schemas.openxmlformats.org/officeDocument/2006/relationships/image" Target="../media/image21.jpg"/><Relationship Id="rId9"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4.jpg"/><Relationship Id="rId8"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25.jpeg"/><Relationship Id="rId5" Type="http://schemas.openxmlformats.org/officeDocument/2006/relationships/image" Target="../media/image14.jpg"/><Relationship Id="rId6"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714" y="2590800"/>
            <a:ext cx="7772400" cy="1470025"/>
          </a:xfrm>
        </p:spPr>
        <p:txBody>
          <a:bodyPr>
            <a:normAutofit/>
          </a:bodyPr>
          <a:lstStyle/>
          <a:p>
            <a:r>
              <a:rPr lang="en-US" sz="7200" b="1" dirty="0" smtClean="0">
                <a:latin typeface="Blackadder ITC" pitchFamily="82" charset="0"/>
              </a:rPr>
              <a:t>Tails of Two Cities</a:t>
            </a:r>
            <a:endParaRPr lang="en-US" sz="7200" b="1" dirty="0">
              <a:latin typeface="Blackadder ITC" pitchFamily="82" charset="0"/>
            </a:endParaRPr>
          </a:p>
        </p:txBody>
      </p:sp>
      <p:sp>
        <p:nvSpPr>
          <p:cNvPr id="3" name="Subtitle 2"/>
          <p:cNvSpPr>
            <a:spLocks noGrp="1"/>
          </p:cNvSpPr>
          <p:nvPr>
            <p:ph type="subTitle" idx="1"/>
          </p:nvPr>
        </p:nvSpPr>
        <p:spPr>
          <a:xfrm>
            <a:off x="2438400" y="4463143"/>
            <a:ext cx="6400800" cy="1752600"/>
          </a:xfrm>
        </p:spPr>
        <p:txBody>
          <a:bodyPr>
            <a:normAutofit/>
          </a:bodyPr>
          <a:lstStyle/>
          <a:p>
            <a:r>
              <a:rPr lang="en-US" sz="3600" b="1" dirty="0" smtClean="0">
                <a:solidFill>
                  <a:srgbClr val="FF0000"/>
                </a:solidFill>
              </a:rPr>
              <a:t>(LCO’s Two-Story, Story)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4495800"/>
            <a:ext cx="3429479" cy="25435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6715"/>
            <a:ext cx="2198914" cy="12964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6" y="76200"/>
            <a:ext cx="6444343" cy="2816417"/>
          </a:xfrm>
          <a:prstGeom prst="rect">
            <a:avLst/>
          </a:prstGeom>
        </p:spPr>
      </p:pic>
      <p:cxnSp>
        <p:nvCxnSpPr>
          <p:cNvPr id="8" name="Straight Connector 7"/>
          <p:cNvCxnSpPr/>
          <p:nvPr/>
        </p:nvCxnSpPr>
        <p:spPr>
          <a:xfrm>
            <a:off x="32656" y="2743200"/>
            <a:ext cx="91113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137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a:solidFill>
            <a:srgbClr val="FF0000"/>
          </a:solidFill>
        </p:spPr>
        <p:txBody>
          <a:bodyPr>
            <a:noAutofit/>
          </a:bodyPr>
          <a:lstStyle/>
          <a:p>
            <a:r>
              <a:rPr lang="en-US" sz="9600" b="1" dirty="0" smtClean="0"/>
              <a:t>House Rules</a:t>
            </a:r>
            <a:endParaRPr lang="en-US" sz="9600" b="1" dirty="0"/>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r>
              <a:rPr lang="en-US" sz="4000" b="1" dirty="0" smtClean="0"/>
              <a:t>1</a:t>
            </a:r>
            <a:r>
              <a:rPr lang="en-US" sz="4000" b="1" baseline="30000" dirty="0" smtClean="0"/>
              <a:t>st</a:t>
            </a:r>
            <a:r>
              <a:rPr lang="en-US" sz="4000" b="1" dirty="0" smtClean="0"/>
              <a:t> Story COLD</a:t>
            </a:r>
          </a:p>
          <a:p>
            <a:r>
              <a:rPr lang="en-US" sz="4000" b="1" dirty="0" smtClean="0"/>
              <a:t>2cnd Story HOT</a:t>
            </a:r>
          </a:p>
          <a:p>
            <a:r>
              <a:rPr lang="en-US" sz="4000" b="1" dirty="0" smtClean="0"/>
              <a:t>Basement is SUPER-COLD, dark, low oxygen</a:t>
            </a:r>
          </a:p>
          <a:p>
            <a:r>
              <a:rPr lang="en-US" sz="4000" b="1" dirty="0" smtClean="0"/>
              <a:t>1</a:t>
            </a:r>
            <a:r>
              <a:rPr lang="en-US" sz="4000" b="1" baseline="30000" dirty="0" smtClean="0"/>
              <a:t>st</a:t>
            </a:r>
            <a:r>
              <a:rPr lang="en-US" sz="4000" b="1" dirty="0" smtClean="0"/>
              <a:t> Story Compresses, often very thin</a:t>
            </a:r>
          </a:p>
          <a:p>
            <a:r>
              <a:rPr lang="en-US" sz="4000" b="1" dirty="0" smtClean="0"/>
              <a:t>Extreme Fire Danger</a:t>
            </a:r>
          </a:p>
          <a:p>
            <a:r>
              <a:rPr lang="en-US" sz="4000" b="1" dirty="0" smtClean="0"/>
              <a:t>Exclusive Membership-Only 200 in Wi.!</a:t>
            </a:r>
            <a:endParaRPr lang="en-US" sz="4000" b="1" dirty="0"/>
          </a:p>
        </p:txBody>
      </p:sp>
      <p:pic>
        <p:nvPicPr>
          <p:cNvPr id="4" name="Picture 3" descr="C:\Program Files (x86)\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2255"/>
            <a:ext cx="1382486" cy="138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6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Autofit/>
          </a:bodyPr>
          <a:lstStyle/>
          <a:p>
            <a:r>
              <a:rPr lang="en-US" sz="8000" b="1" dirty="0" smtClean="0"/>
              <a:t>Special House Rule</a:t>
            </a:r>
            <a:endParaRPr lang="en-US" sz="8000" b="1" dirty="0"/>
          </a:p>
        </p:txBody>
      </p:sp>
      <p:sp>
        <p:nvSpPr>
          <p:cNvPr id="3" name="Content Placeholder 2"/>
          <p:cNvSpPr>
            <a:spLocks noGrp="1"/>
          </p:cNvSpPr>
          <p:nvPr>
            <p:ph idx="1"/>
          </p:nvPr>
        </p:nvSpPr>
        <p:spPr>
          <a:solidFill>
            <a:srgbClr val="FFFF00"/>
          </a:solidFill>
        </p:spPr>
        <p:txBody>
          <a:bodyPr>
            <a:normAutofit/>
          </a:bodyPr>
          <a:lstStyle/>
          <a:p>
            <a:r>
              <a:rPr lang="en-US" sz="4400" dirty="0" smtClean="0"/>
              <a:t>“</a:t>
            </a:r>
            <a:r>
              <a:rPr lang="en-US" sz="4400" b="1" dirty="0" smtClean="0"/>
              <a:t>Cold-water,  </a:t>
            </a:r>
            <a:r>
              <a:rPr lang="en-US" sz="4400" b="1" dirty="0"/>
              <a:t>E</a:t>
            </a:r>
            <a:r>
              <a:rPr lang="en-US" sz="4400" b="1" dirty="0" smtClean="0"/>
              <a:t>scape Hatch”</a:t>
            </a:r>
            <a:endParaRPr lang="en-US" sz="4400" b="1" dirty="0"/>
          </a:p>
        </p:txBody>
      </p:sp>
      <p:pic>
        <p:nvPicPr>
          <p:cNvPr id="4" name="Picture 3" descr="C:\Program Files (x86)\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362200"/>
            <a:ext cx="3730785" cy="3734481"/>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4"/>
          <p:cNvSpPr/>
          <p:nvPr/>
        </p:nvSpPr>
        <p:spPr>
          <a:xfrm>
            <a:off x="3985276"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6096680"/>
            <a:ext cx="6553200" cy="584775"/>
          </a:xfrm>
          <a:prstGeom prst="rect">
            <a:avLst/>
          </a:prstGeom>
          <a:solidFill>
            <a:srgbClr val="92D050"/>
          </a:solidFill>
        </p:spPr>
        <p:txBody>
          <a:bodyPr wrap="square" rtlCol="0">
            <a:spAutoFit/>
          </a:bodyPr>
          <a:lstStyle/>
          <a:p>
            <a:r>
              <a:rPr lang="en-US" sz="3200" b="1" dirty="0" smtClean="0"/>
              <a:t>September or Late August….Maybe</a:t>
            </a:r>
            <a:endParaRPr lang="en-US" sz="3200" b="1" dirty="0"/>
          </a:p>
        </p:txBody>
      </p:sp>
    </p:spTree>
    <p:extLst>
      <p:ext uri="{BB962C8B-B14F-4D97-AF65-F5344CB8AC3E}">
        <p14:creationId xmlns:p14="http://schemas.microsoft.com/office/powerpoint/2010/main" val="384445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447800"/>
          </a:xfrm>
          <a:solidFill>
            <a:srgbClr val="FF0000"/>
          </a:solidFill>
        </p:spPr>
        <p:txBody>
          <a:bodyPr>
            <a:noAutofit/>
          </a:bodyPr>
          <a:lstStyle/>
          <a:p>
            <a:r>
              <a:rPr lang="en-US" sz="9600" b="1" dirty="0" smtClean="0"/>
              <a:t>House Utilities</a:t>
            </a:r>
            <a:endParaRPr lang="en-US" sz="9600" b="1" dirty="0"/>
          </a:p>
        </p:txBody>
      </p:sp>
      <p:sp>
        <p:nvSpPr>
          <p:cNvPr id="3" name="Content Placeholder 2"/>
          <p:cNvSpPr>
            <a:spLocks noGrp="1"/>
          </p:cNvSpPr>
          <p:nvPr>
            <p:ph idx="1"/>
          </p:nvPr>
        </p:nvSpPr>
        <p:spPr>
          <a:xfrm>
            <a:off x="0" y="1524000"/>
            <a:ext cx="9144000" cy="5334000"/>
          </a:xfrm>
          <a:solidFill>
            <a:srgbClr val="FFFF00"/>
          </a:solidFill>
        </p:spPr>
        <p:txBody>
          <a:bodyPr/>
          <a:lstStyle/>
          <a:p>
            <a:r>
              <a:rPr lang="en-US" sz="3600" b="1" u="sng" dirty="0" smtClean="0"/>
              <a:t>Solar Heat </a:t>
            </a:r>
          </a:p>
          <a:p>
            <a:r>
              <a:rPr lang="en-US" sz="3600" b="1" u="sng" dirty="0" smtClean="0"/>
              <a:t>Solar Energy*- </a:t>
            </a:r>
            <a:r>
              <a:rPr lang="en-US" sz="3600" b="1" dirty="0" smtClean="0"/>
              <a:t>Photosynthesis/Predator-Prey</a:t>
            </a:r>
          </a:p>
          <a:p>
            <a:r>
              <a:rPr lang="en-US" sz="3600" b="1" u="sng" dirty="0" smtClean="0"/>
              <a:t>Energy and Oxygen  Use- </a:t>
            </a:r>
            <a:r>
              <a:rPr lang="en-US" sz="3600" b="1" dirty="0" smtClean="0"/>
              <a:t>Burning (Death and Decay)</a:t>
            </a:r>
          </a:p>
          <a:p>
            <a:r>
              <a:rPr lang="en-US" sz="3600" b="1" dirty="0" smtClean="0"/>
              <a:t>Basement is the Crematorium</a:t>
            </a:r>
          </a:p>
          <a:p>
            <a:r>
              <a:rPr lang="en-US" sz="3600" b="1" dirty="0" smtClean="0"/>
              <a:t>Basement Floor = “Ashes” (sediment)</a:t>
            </a:r>
          </a:p>
          <a:p>
            <a:r>
              <a:rPr lang="en-US" sz="3600" b="1" dirty="0" smtClean="0"/>
              <a:t>* Water clarity determines</a:t>
            </a:r>
          </a:p>
          <a:p>
            <a:pPr marL="0" indent="0">
              <a:buNone/>
            </a:pPr>
            <a:endParaRPr lang="en-US" dirty="0"/>
          </a:p>
        </p:txBody>
      </p:sp>
      <p:pic>
        <p:nvPicPr>
          <p:cNvPr id="4" name="Picture 3" descr="C:\Program Files (x86)\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475" y="-59871"/>
            <a:ext cx="897182" cy="89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7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0000"/>
          </a:solidFill>
        </p:spPr>
        <p:txBody>
          <a:bodyPr>
            <a:normAutofit/>
          </a:bodyPr>
          <a:lstStyle/>
          <a:p>
            <a:r>
              <a:rPr lang="en-US" sz="6000" b="1" dirty="0" smtClean="0"/>
              <a:t>Top Predators/Top Story</a:t>
            </a:r>
            <a:endParaRPr lang="en-US" sz="6000" b="1" dirty="0"/>
          </a:p>
        </p:txBody>
      </p:sp>
      <p:sp>
        <p:nvSpPr>
          <p:cNvPr id="3" name="Content Placeholder 2"/>
          <p:cNvSpPr>
            <a:spLocks noGrp="1"/>
          </p:cNvSpPr>
          <p:nvPr>
            <p:ph idx="1"/>
          </p:nvPr>
        </p:nvSpPr>
        <p:spPr>
          <a:xfrm>
            <a:off x="0" y="1447800"/>
            <a:ext cx="9144000" cy="1371599"/>
          </a:xfrm>
          <a:solidFill>
            <a:srgbClr val="FFFF00"/>
          </a:solidFill>
        </p:spPr>
        <p:txBody>
          <a:bodyPr>
            <a:normAutofit/>
          </a:bodyPr>
          <a:lstStyle/>
          <a:p>
            <a:r>
              <a:rPr lang="en-US" sz="4000" b="1" dirty="0" smtClean="0"/>
              <a:t>Walleye, Northern, Musky, Bass- BIG!</a:t>
            </a:r>
            <a:endParaRPr lang="en-US"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606" y="2763848"/>
            <a:ext cx="3137593" cy="4038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8296"/>
            <a:ext cx="2667000" cy="41497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5950" y="2779053"/>
            <a:ext cx="3448051" cy="229452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8133" y="5073575"/>
            <a:ext cx="3455868" cy="1251025"/>
          </a:xfrm>
          <a:prstGeom prst="rect">
            <a:avLst/>
          </a:prstGeom>
        </p:spPr>
      </p:pic>
      <p:sp>
        <p:nvSpPr>
          <p:cNvPr id="8" name="TextBox 7"/>
          <p:cNvSpPr txBox="1"/>
          <p:nvPr/>
        </p:nvSpPr>
        <p:spPr>
          <a:xfrm>
            <a:off x="6204858" y="5514421"/>
            <a:ext cx="2971800" cy="369332"/>
          </a:xfrm>
          <a:prstGeom prst="rect">
            <a:avLst/>
          </a:prstGeom>
          <a:noFill/>
        </p:spPr>
        <p:txBody>
          <a:bodyPr wrap="square" rtlCol="0">
            <a:spAutoFit/>
          </a:bodyPr>
          <a:lstStyle/>
          <a:p>
            <a:r>
              <a:rPr lang="en-US" b="1" dirty="0" smtClean="0"/>
              <a:t>Thank you,  Mr. Cisco !</a:t>
            </a:r>
            <a:endParaRPr lang="en-US" b="1" dirty="0"/>
          </a:p>
        </p:txBody>
      </p:sp>
    </p:spTree>
    <p:extLst>
      <p:ext uri="{BB962C8B-B14F-4D97-AF65-F5344CB8AC3E}">
        <p14:creationId xmlns:p14="http://schemas.microsoft.com/office/powerpoint/2010/main" val="2147971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t>Cold-water Habitat (Most spp.*)</a:t>
            </a:r>
            <a:endParaRPr lang="en-US" b="1" dirty="0"/>
          </a:p>
        </p:txBody>
      </p:sp>
      <p:sp>
        <p:nvSpPr>
          <p:cNvPr id="3" name="Text Placeholder 2"/>
          <p:cNvSpPr>
            <a:spLocks noGrp="1"/>
          </p:cNvSpPr>
          <p:nvPr>
            <p:ph type="body" idx="1"/>
          </p:nvPr>
        </p:nvSpPr>
        <p:spPr>
          <a:xfrm>
            <a:off x="304800" y="2286000"/>
            <a:ext cx="4040188" cy="639762"/>
          </a:xfrm>
        </p:spPr>
        <p:txBody>
          <a:bodyPr>
            <a:noAutofit/>
          </a:bodyPr>
          <a:lstStyle/>
          <a:p>
            <a:r>
              <a:rPr lang="en-US" sz="3600" dirty="0" smtClean="0"/>
              <a:t>Temperature  C (F)</a:t>
            </a:r>
          </a:p>
          <a:p>
            <a:endParaRPr lang="en-US" sz="4800" dirty="0"/>
          </a:p>
        </p:txBody>
      </p:sp>
      <p:sp>
        <p:nvSpPr>
          <p:cNvPr id="4" name="Content Placeholder 3"/>
          <p:cNvSpPr>
            <a:spLocks noGrp="1"/>
          </p:cNvSpPr>
          <p:nvPr>
            <p:ph sz="half" idx="2"/>
          </p:nvPr>
        </p:nvSpPr>
        <p:spPr>
          <a:xfrm>
            <a:off x="688817" y="2133600"/>
            <a:ext cx="3744501" cy="3992563"/>
          </a:xfrm>
          <a:solidFill>
            <a:srgbClr val="FFFF00"/>
          </a:solidFill>
        </p:spPr>
        <p:txBody>
          <a:bodyPr>
            <a:normAutofit/>
          </a:bodyPr>
          <a:lstStyle/>
          <a:p>
            <a:r>
              <a:rPr lang="en-US" sz="6000" b="1" dirty="0" smtClean="0"/>
              <a:t>T &lt; 20 C (69 F)</a:t>
            </a:r>
            <a:endParaRPr lang="en-US" sz="6000" b="1" dirty="0"/>
          </a:p>
        </p:txBody>
      </p:sp>
      <p:sp>
        <p:nvSpPr>
          <p:cNvPr id="5" name="Text Placeholder 4"/>
          <p:cNvSpPr>
            <a:spLocks noGrp="1"/>
          </p:cNvSpPr>
          <p:nvPr>
            <p:ph type="body" sz="quarter" idx="3"/>
          </p:nvPr>
        </p:nvSpPr>
        <p:spPr/>
        <p:txBody>
          <a:bodyPr>
            <a:noAutofit/>
          </a:bodyPr>
          <a:lstStyle/>
          <a:p>
            <a:r>
              <a:rPr lang="en-US" sz="6000" dirty="0" smtClean="0"/>
              <a:t>D.O. in ppm</a:t>
            </a:r>
            <a:endParaRPr lang="en-US" sz="6000" dirty="0"/>
          </a:p>
        </p:txBody>
      </p:sp>
      <p:sp>
        <p:nvSpPr>
          <p:cNvPr id="6" name="Content Placeholder 5"/>
          <p:cNvSpPr>
            <a:spLocks noGrp="1"/>
          </p:cNvSpPr>
          <p:nvPr>
            <p:ph sz="quarter" idx="4"/>
          </p:nvPr>
        </p:nvSpPr>
        <p:spPr>
          <a:xfrm>
            <a:off x="4648200" y="2133600"/>
            <a:ext cx="4041775" cy="3951288"/>
          </a:xfrm>
          <a:solidFill>
            <a:srgbClr val="FFFF00"/>
          </a:solidFill>
        </p:spPr>
        <p:txBody>
          <a:bodyPr>
            <a:normAutofit/>
          </a:bodyPr>
          <a:lstStyle/>
          <a:p>
            <a:r>
              <a:rPr lang="en-US" sz="7200" b="1" dirty="0" smtClean="0"/>
              <a:t>&gt; 3 ppm</a:t>
            </a:r>
            <a:endParaRPr lang="en-US" sz="7200" b="1" dirty="0"/>
          </a:p>
        </p:txBody>
      </p:sp>
      <p:pic>
        <p:nvPicPr>
          <p:cNvPr id="2050" name="Picture 2" descr="C:\Users\fpratt32\AppData\Local\Microsoft\Windows\Temporary Internet Files\Content.IE5\4F2CB4UK\MC9004136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276600"/>
            <a:ext cx="1551439" cy="23327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pratt32\AppData\Local\Microsoft\Windows\Temporary Internet Files\Content.IE5\O0P11KUP\MC9004369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43" y="3276600"/>
            <a:ext cx="1828572" cy="1828572"/>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6095999"/>
            <a:ext cx="8001000" cy="646331"/>
          </a:xfrm>
          <a:prstGeom prst="rect">
            <a:avLst/>
          </a:prstGeom>
          <a:solidFill>
            <a:srgbClr val="92D050"/>
          </a:solidFill>
        </p:spPr>
        <p:txBody>
          <a:bodyPr wrap="square" rtlCol="0">
            <a:spAutoFit/>
          </a:bodyPr>
          <a:lstStyle/>
          <a:p>
            <a:r>
              <a:rPr lang="en-US" sz="3600" b="1" dirty="0" smtClean="0"/>
              <a:t>*Cisco, Smelt, most Trout species</a:t>
            </a:r>
            <a:endParaRPr lang="en-US" sz="3600" b="1" dirty="0"/>
          </a:p>
        </p:txBody>
      </p:sp>
    </p:spTree>
    <p:extLst>
      <p:ext uri="{BB962C8B-B14F-4D97-AF65-F5344CB8AC3E}">
        <p14:creationId xmlns:p14="http://schemas.microsoft.com/office/powerpoint/2010/main" val="248028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0000"/>
          </a:solidFill>
        </p:spPr>
        <p:txBody>
          <a:bodyPr>
            <a:normAutofit/>
          </a:bodyPr>
          <a:lstStyle/>
          <a:p>
            <a:r>
              <a:rPr lang="en-US" sz="5400" b="1" dirty="0" smtClean="0"/>
              <a:t>Special Cold-water Habitat*</a:t>
            </a:r>
            <a:endParaRPr lang="en-US" sz="5400" b="1" dirty="0"/>
          </a:p>
        </p:txBody>
      </p:sp>
      <p:sp>
        <p:nvSpPr>
          <p:cNvPr id="3" name="Text Placeholder 2"/>
          <p:cNvSpPr>
            <a:spLocks noGrp="1"/>
          </p:cNvSpPr>
          <p:nvPr>
            <p:ph type="body" idx="1"/>
          </p:nvPr>
        </p:nvSpPr>
        <p:spPr>
          <a:xfrm>
            <a:off x="304800" y="2286000"/>
            <a:ext cx="4040188" cy="639762"/>
          </a:xfrm>
        </p:spPr>
        <p:txBody>
          <a:bodyPr>
            <a:noAutofit/>
          </a:bodyPr>
          <a:lstStyle/>
          <a:p>
            <a:r>
              <a:rPr lang="en-US" sz="3600" dirty="0" smtClean="0"/>
              <a:t>Temperature  C (F)</a:t>
            </a:r>
          </a:p>
          <a:p>
            <a:endParaRPr lang="en-US" sz="4800" dirty="0"/>
          </a:p>
        </p:txBody>
      </p:sp>
      <p:sp>
        <p:nvSpPr>
          <p:cNvPr id="4" name="Content Placeholder 3"/>
          <p:cNvSpPr>
            <a:spLocks noGrp="1"/>
          </p:cNvSpPr>
          <p:nvPr>
            <p:ph sz="half" idx="2"/>
          </p:nvPr>
        </p:nvSpPr>
        <p:spPr>
          <a:xfrm>
            <a:off x="718549" y="2194604"/>
            <a:ext cx="3744501" cy="3992563"/>
          </a:xfrm>
          <a:solidFill>
            <a:srgbClr val="FFFF00"/>
          </a:solidFill>
        </p:spPr>
        <p:txBody>
          <a:bodyPr>
            <a:normAutofit/>
          </a:bodyPr>
          <a:lstStyle/>
          <a:p>
            <a:r>
              <a:rPr lang="en-US" sz="6000" b="1" dirty="0" smtClean="0"/>
              <a:t>T &lt; 20 C (69 F)</a:t>
            </a:r>
            <a:endParaRPr lang="en-US" sz="6000" b="1" dirty="0"/>
          </a:p>
        </p:txBody>
      </p:sp>
      <p:sp>
        <p:nvSpPr>
          <p:cNvPr id="5" name="Text Placeholder 4"/>
          <p:cNvSpPr>
            <a:spLocks noGrp="1"/>
          </p:cNvSpPr>
          <p:nvPr>
            <p:ph type="body" sz="quarter" idx="3"/>
          </p:nvPr>
        </p:nvSpPr>
        <p:spPr/>
        <p:txBody>
          <a:bodyPr>
            <a:noAutofit/>
          </a:bodyPr>
          <a:lstStyle/>
          <a:p>
            <a:r>
              <a:rPr lang="en-US" sz="6000" dirty="0" smtClean="0"/>
              <a:t>D.O. in ppm</a:t>
            </a:r>
            <a:endParaRPr lang="en-US" sz="6000" dirty="0"/>
          </a:p>
        </p:txBody>
      </p:sp>
      <p:sp>
        <p:nvSpPr>
          <p:cNvPr id="6" name="Content Placeholder 5"/>
          <p:cNvSpPr>
            <a:spLocks noGrp="1"/>
          </p:cNvSpPr>
          <p:nvPr>
            <p:ph sz="quarter" idx="4"/>
          </p:nvPr>
        </p:nvSpPr>
        <p:spPr>
          <a:xfrm>
            <a:off x="4648200" y="2133600"/>
            <a:ext cx="4041775" cy="3951288"/>
          </a:xfrm>
          <a:solidFill>
            <a:srgbClr val="FFFF00"/>
          </a:solidFill>
        </p:spPr>
        <p:txBody>
          <a:bodyPr>
            <a:normAutofit/>
          </a:bodyPr>
          <a:lstStyle/>
          <a:p>
            <a:r>
              <a:rPr lang="en-US" sz="7200" b="1" dirty="0" smtClean="0"/>
              <a:t>&gt; 3 ppm</a:t>
            </a:r>
          </a:p>
          <a:p>
            <a:endParaRPr lang="en-US" sz="2000" b="1" u="sng" dirty="0"/>
          </a:p>
        </p:txBody>
      </p:sp>
      <p:pic>
        <p:nvPicPr>
          <p:cNvPr id="2050" name="Picture 2" descr="C:\Users\fpratt32\AppData\Local\Microsoft\Windows\Temporary Internet Files\Content.IE5\4F2CB4UK\MC9004136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276600"/>
            <a:ext cx="1551439" cy="23327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pratt32\AppData\Local\Microsoft\Windows\Temporary Internet Files\Content.IE5\O0P11KUP\MC9004369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486" y="4038600"/>
            <a:ext cx="1828572" cy="1828572"/>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6117179"/>
            <a:ext cx="7315200" cy="584775"/>
          </a:xfrm>
          <a:prstGeom prst="rect">
            <a:avLst/>
          </a:prstGeom>
          <a:solidFill>
            <a:srgbClr val="92D050"/>
          </a:solidFill>
        </p:spPr>
        <p:txBody>
          <a:bodyPr wrap="square" rtlCol="0">
            <a:spAutoFit/>
          </a:bodyPr>
          <a:lstStyle/>
          <a:p>
            <a:r>
              <a:rPr lang="en-US" sz="3200" b="1" dirty="0" smtClean="0"/>
              <a:t>* Bottom-dwellers like Whitefish, </a:t>
            </a:r>
            <a:r>
              <a:rPr lang="en-US" sz="3200" b="1" dirty="0" err="1" smtClean="0"/>
              <a:t>Sculpins</a:t>
            </a:r>
            <a:endParaRPr lang="en-US" sz="3200" b="1" dirty="0"/>
          </a:p>
        </p:txBody>
      </p:sp>
    </p:spTree>
    <p:extLst>
      <p:ext uri="{BB962C8B-B14F-4D97-AF65-F5344CB8AC3E}">
        <p14:creationId xmlns:p14="http://schemas.microsoft.com/office/powerpoint/2010/main" val="326962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447800"/>
          </a:xfrm>
          <a:solidFill>
            <a:srgbClr val="FF0000"/>
          </a:solidFill>
        </p:spPr>
        <p:txBody>
          <a:bodyPr>
            <a:noAutofit/>
          </a:bodyPr>
          <a:lstStyle/>
          <a:p>
            <a:r>
              <a:rPr lang="en-US" sz="8000" b="1" dirty="0" smtClean="0"/>
              <a:t>Super-Special CW</a:t>
            </a:r>
            <a:endParaRPr lang="en-US" sz="8000" b="1" dirty="0"/>
          </a:p>
        </p:txBody>
      </p:sp>
      <p:sp>
        <p:nvSpPr>
          <p:cNvPr id="8" name="Content Placeholder 7"/>
          <p:cNvSpPr>
            <a:spLocks noGrp="1"/>
          </p:cNvSpPr>
          <p:nvPr>
            <p:ph idx="1"/>
          </p:nvPr>
        </p:nvSpPr>
        <p:spPr>
          <a:xfrm>
            <a:off x="0" y="1447800"/>
            <a:ext cx="9144000" cy="2438401"/>
          </a:xfrm>
          <a:solidFill>
            <a:srgbClr val="FFFF00"/>
          </a:solidFill>
        </p:spPr>
        <p:txBody>
          <a:bodyPr>
            <a:normAutofit/>
          </a:bodyPr>
          <a:lstStyle/>
          <a:p>
            <a:r>
              <a:rPr lang="en-US" sz="6000" b="1" dirty="0" smtClean="0"/>
              <a:t>Temp. &lt; 15 C (58 F)</a:t>
            </a:r>
          </a:p>
          <a:p>
            <a:r>
              <a:rPr lang="en-US" sz="6000" b="1" dirty="0" smtClean="0"/>
              <a:t>D.O. &gt; 3 ppm </a:t>
            </a:r>
            <a:endParaRPr lang="en-US" sz="60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1791"/>
            <a:ext cx="9105900" cy="3426210"/>
          </a:xfrm>
          <a:prstGeom prst="rect">
            <a:avLst/>
          </a:prstGeom>
        </p:spPr>
      </p:pic>
      <p:sp>
        <p:nvSpPr>
          <p:cNvPr id="10" name="TextBox 9"/>
          <p:cNvSpPr txBox="1"/>
          <p:nvPr/>
        </p:nvSpPr>
        <p:spPr>
          <a:xfrm>
            <a:off x="5715000" y="3733800"/>
            <a:ext cx="1828800" cy="1015663"/>
          </a:xfrm>
          <a:prstGeom prst="rect">
            <a:avLst/>
          </a:prstGeom>
          <a:noFill/>
        </p:spPr>
        <p:txBody>
          <a:bodyPr wrap="square" rtlCol="0">
            <a:spAutoFit/>
          </a:bodyPr>
          <a:lstStyle/>
          <a:p>
            <a:r>
              <a:rPr lang="en-US" sz="6000" b="1" dirty="0" smtClean="0">
                <a:solidFill>
                  <a:srgbClr val="FF0000"/>
                </a:solidFill>
              </a:rPr>
              <a:t>LCO</a:t>
            </a:r>
            <a:endParaRPr lang="en-US" sz="6000" b="1" dirty="0">
              <a:solidFill>
                <a:srgbClr val="FF0000"/>
              </a:solidFill>
            </a:endParaRPr>
          </a:p>
        </p:txBody>
      </p:sp>
      <p:sp>
        <p:nvSpPr>
          <p:cNvPr id="11" name="&quot;No&quot; Symbol 10"/>
          <p:cNvSpPr/>
          <p:nvPr/>
        </p:nvSpPr>
        <p:spPr>
          <a:xfrm>
            <a:off x="5834743" y="3431791"/>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581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11" y="20764"/>
            <a:ext cx="5762625" cy="3941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5295419"/>
            <a:ext cx="4152900" cy="15625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0"/>
            <a:ext cx="3429000" cy="25717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2571749"/>
            <a:ext cx="3411474" cy="207762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62400"/>
            <a:ext cx="4365226" cy="2895600"/>
          </a:xfrm>
          <a:prstGeom prst="rect">
            <a:avLst/>
          </a:prstGeom>
        </p:spPr>
      </p:pic>
      <p:sp>
        <p:nvSpPr>
          <p:cNvPr id="3" name="&quot;No&quot; Symbol 2"/>
          <p:cNvSpPr/>
          <p:nvPr/>
        </p:nvSpPr>
        <p:spPr>
          <a:xfrm>
            <a:off x="5943600" y="5410200"/>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7486051" y="828675"/>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970314" y="2906095"/>
            <a:ext cx="3733800" cy="523220"/>
          </a:xfrm>
          <a:prstGeom prst="rect">
            <a:avLst/>
          </a:prstGeom>
          <a:noFill/>
        </p:spPr>
        <p:txBody>
          <a:bodyPr wrap="square" rtlCol="0">
            <a:spAutoFit/>
          </a:bodyPr>
          <a:lstStyle/>
          <a:p>
            <a:r>
              <a:rPr lang="en-US" sz="2800" b="1" dirty="0" smtClean="0">
                <a:solidFill>
                  <a:srgbClr val="FFFF00"/>
                </a:solidFill>
              </a:rPr>
              <a:t>BROWN-STOCKED</a:t>
            </a:r>
            <a:endParaRPr lang="en-US" sz="2800" b="1" dirty="0">
              <a:solidFill>
                <a:srgbClr val="FFFF00"/>
              </a:solidFill>
            </a:endParaRPr>
          </a:p>
        </p:txBody>
      </p:sp>
      <p:sp>
        <p:nvSpPr>
          <p:cNvPr id="12" name="TextBox 11"/>
          <p:cNvSpPr txBox="1"/>
          <p:nvPr/>
        </p:nvSpPr>
        <p:spPr>
          <a:xfrm>
            <a:off x="1600200" y="4267200"/>
            <a:ext cx="2765026" cy="369332"/>
          </a:xfrm>
          <a:prstGeom prst="rect">
            <a:avLst/>
          </a:prstGeom>
          <a:noFill/>
        </p:spPr>
        <p:txBody>
          <a:bodyPr wrap="square" rtlCol="0">
            <a:spAutoFit/>
          </a:bodyPr>
          <a:lstStyle/>
          <a:p>
            <a:r>
              <a:rPr lang="en-US" b="1" dirty="0" smtClean="0">
                <a:solidFill>
                  <a:srgbClr val="FFFF00"/>
                </a:solidFill>
              </a:rPr>
              <a:t>RAINBOW-STOCKED</a:t>
            </a:r>
            <a:endParaRPr lang="en-US" b="1" dirty="0">
              <a:solidFill>
                <a:srgbClr val="FFFF00"/>
              </a:solidFill>
            </a:endParaRPr>
          </a:p>
        </p:txBody>
      </p:sp>
      <p:sp>
        <p:nvSpPr>
          <p:cNvPr id="13" name="TextBox 12"/>
          <p:cNvSpPr txBox="1"/>
          <p:nvPr/>
        </p:nvSpPr>
        <p:spPr>
          <a:xfrm>
            <a:off x="6444343" y="2906095"/>
            <a:ext cx="1619250" cy="369332"/>
          </a:xfrm>
          <a:prstGeom prst="rect">
            <a:avLst/>
          </a:prstGeom>
          <a:noFill/>
        </p:spPr>
        <p:txBody>
          <a:bodyPr wrap="square" rtlCol="0">
            <a:spAutoFit/>
          </a:bodyPr>
          <a:lstStyle/>
          <a:p>
            <a:r>
              <a:rPr lang="en-US" b="1" dirty="0" smtClean="0">
                <a:solidFill>
                  <a:schemeClr val="tx1">
                    <a:lumMod val="95000"/>
                    <a:lumOff val="5000"/>
                  </a:schemeClr>
                </a:solidFill>
              </a:rPr>
              <a:t>SCULPIN- YES</a:t>
            </a:r>
            <a:r>
              <a:rPr lang="en-US" dirty="0" smtClean="0"/>
              <a:t>!</a:t>
            </a:r>
            <a:endParaRPr lang="en-US" dirty="0"/>
          </a:p>
        </p:txBody>
      </p:sp>
      <p:sp>
        <p:nvSpPr>
          <p:cNvPr id="14" name="TextBox 13"/>
          <p:cNvSpPr txBox="1"/>
          <p:nvPr/>
        </p:nvSpPr>
        <p:spPr>
          <a:xfrm>
            <a:off x="5736771" y="1558409"/>
            <a:ext cx="2895600" cy="369332"/>
          </a:xfrm>
          <a:prstGeom prst="rect">
            <a:avLst/>
          </a:prstGeom>
          <a:noFill/>
        </p:spPr>
        <p:txBody>
          <a:bodyPr wrap="square" rtlCol="0">
            <a:spAutoFit/>
          </a:bodyPr>
          <a:lstStyle/>
          <a:p>
            <a:r>
              <a:rPr lang="en-US" b="1" dirty="0" smtClean="0"/>
              <a:t>SMELT- KEEP OUT!</a:t>
            </a:r>
            <a:endParaRPr lang="en-US" b="1" dirty="0"/>
          </a:p>
        </p:txBody>
      </p:sp>
      <p:sp>
        <p:nvSpPr>
          <p:cNvPr id="15" name="TextBox 14"/>
          <p:cNvSpPr txBox="1"/>
          <p:nvPr/>
        </p:nvSpPr>
        <p:spPr>
          <a:xfrm>
            <a:off x="4648200" y="4876800"/>
            <a:ext cx="4343400" cy="584775"/>
          </a:xfrm>
          <a:prstGeom prst="rect">
            <a:avLst/>
          </a:prstGeom>
          <a:noFill/>
        </p:spPr>
        <p:txBody>
          <a:bodyPr wrap="square" rtlCol="0">
            <a:spAutoFit/>
          </a:bodyPr>
          <a:lstStyle/>
          <a:p>
            <a:r>
              <a:rPr lang="en-US" sz="3200" b="1" dirty="0" smtClean="0"/>
              <a:t>LAKERS- NO HABITAT</a:t>
            </a:r>
            <a:endParaRPr lang="en-US" sz="3200" b="1"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4600" y="3543300"/>
            <a:ext cx="1930400" cy="1447800"/>
          </a:xfrm>
          <a:prstGeom prst="rect">
            <a:avLst/>
          </a:prstGeom>
        </p:spPr>
      </p:pic>
      <p:sp>
        <p:nvSpPr>
          <p:cNvPr id="16" name="TextBox 15"/>
          <p:cNvSpPr txBox="1"/>
          <p:nvPr/>
        </p:nvSpPr>
        <p:spPr>
          <a:xfrm>
            <a:off x="4020457" y="3583662"/>
            <a:ext cx="1651000" cy="369332"/>
          </a:xfrm>
          <a:prstGeom prst="rect">
            <a:avLst/>
          </a:prstGeom>
          <a:solidFill>
            <a:srgbClr val="FFFF00"/>
          </a:solidFill>
        </p:spPr>
        <p:txBody>
          <a:bodyPr wrap="square" rtlCol="0">
            <a:spAutoFit/>
          </a:bodyPr>
          <a:lstStyle/>
          <a:p>
            <a:r>
              <a:rPr lang="en-US" dirty="0" smtClean="0"/>
              <a:t>Brook-</a:t>
            </a:r>
            <a:r>
              <a:rPr lang="en-US" dirty="0" err="1" smtClean="0"/>
              <a:t>tribs</a:t>
            </a:r>
            <a:endParaRPr lang="en-US" dirty="0"/>
          </a:p>
        </p:txBody>
      </p:sp>
    </p:spTree>
    <p:extLst>
      <p:ext uri="{BB962C8B-B14F-4D97-AF65-F5344CB8AC3E}">
        <p14:creationId xmlns:p14="http://schemas.microsoft.com/office/powerpoint/2010/main" val="3845343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Cisco (aka </a:t>
            </a:r>
            <a:r>
              <a:rPr lang="en-US" b="1" u="sng" dirty="0" err="1" smtClean="0"/>
              <a:t>Tulibee</a:t>
            </a:r>
            <a:r>
              <a:rPr lang="en-US" b="1" u="sng" dirty="0" smtClean="0"/>
              <a:t> or Lake Herring)</a:t>
            </a:r>
            <a:endParaRPr lang="en-US" b="1" u="sng"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335024"/>
            <a:ext cx="6836950" cy="2474976"/>
          </a:xfrm>
          <a:prstGeom prst="rect">
            <a:avLst/>
          </a:prstGeom>
        </p:spPr>
      </p:pic>
      <p:sp>
        <p:nvSpPr>
          <p:cNvPr id="4" name="TextBox 3"/>
          <p:cNvSpPr txBox="1"/>
          <p:nvPr/>
        </p:nvSpPr>
        <p:spPr>
          <a:xfrm>
            <a:off x="533400" y="4038600"/>
            <a:ext cx="7772400" cy="1754326"/>
          </a:xfrm>
          <a:prstGeom prst="rect">
            <a:avLst/>
          </a:prstGeom>
          <a:noFill/>
        </p:spPr>
        <p:txBody>
          <a:bodyPr wrap="square" rtlCol="0">
            <a:spAutoFit/>
          </a:bodyPr>
          <a:lstStyle/>
          <a:p>
            <a:r>
              <a:rPr lang="en-US" b="1" u="sng" dirty="0" smtClean="0"/>
              <a:t>Cisco</a:t>
            </a:r>
            <a:r>
              <a:rPr lang="en-US" b="1" dirty="0" smtClean="0"/>
              <a:t> are suspending </a:t>
            </a:r>
            <a:r>
              <a:rPr lang="en-US" b="1" dirty="0" err="1" smtClean="0"/>
              <a:t>planktivores</a:t>
            </a:r>
            <a:r>
              <a:rPr lang="en-US" b="1" dirty="0" smtClean="0"/>
              <a:t>- found through-out the thermocline (all of 1</a:t>
            </a:r>
            <a:r>
              <a:rPr lang="en-US" b="1" baseline="30000" dirty="0" smtClean="0"/>
              <a:t>st</a:t>
            </a:r>
            <a:r>
              <a:rPr lang="en-US" b="1" dirty="0" smtClean="0"/>
              <a:t> story, including center of the room, and not just along the walls.) Moderately abundant and smallish in LCO. Small cisco tend to be long and look very smelt-like. Size is usually an index of density. Big cisco come from small populations.  Excellent forage fish for just about anything. Move upstairs to 2cnd story, in evening, to feed, and to get eaten by </a:t>
            </a:r>
            <a:r>
              <a:rPr lang="en-US" b="1" dirty="0" err="1" smtClean="0"/>
              <a:t>warmwater</a:t>
            </a:r>
            <a:r>
              <a:rPr lang="en-US" b="1" dirty="0" smtClean="0"/>
              <a:t> fish. </a:t>
            </a:r>
            <a:endParaRPr lang="en-US" b="1" dirty="0"/>
          </a:p>
        </p:txBody>
      </p:sp>
    </p:spTree>
    <p:extLst>
      <p:ext uri="{BB962C8B-B14F-4D97-AF65-F5344CB8AC3E}">
        <p14:creationId xmlns:p14="http://schemas.microsoft.com/office/powerpoint/2010/main" val="299655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tx1">
                    <a:lumMod val="95000"/>
                    <a:lumOff val="5000"/>
                  </a:schemeClr>
                </a:solidFill>
              </a:rPr>
              <a:t>Lake </a:t>
            </a:r>
            <a:endParaRPr lang="en-US" dirty="0">
              <a:solidFill>
                <a:schemeClr val="tx1">
                  <a:lumMod val="95000"/>
                  <a:lumOff val="5000"/>
                </a:schemeClr>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229600" cy="3657600"/>
          </a:xfrm>
          <a:prstGeom prst="rect">
            <a:avLst/>
          </a:prstGeom>
        </p:spPr>
      </p:pic>
      <p:sp>
        <p:nvSpPr>
          <p:cNvPr id="5" name="TextBox 4"/>
          <p:cNvSpPr txBox="1"/>
          <p:nvPr/>
        </p:nvSpPr>
        <p:spPr>
          <a:xfrm>
            <a:off x="685800" y="4040165"/>
            <a:ext cx="7848600" cy="2677656"/>
          </a:xfrm>
          <a:prstGeom prst="rect">
            <a:avLst/>
          </a:prstGeom>
          <a:noFill/>
        </p:spPr>
        <p:txBody>
          <a:bodyPr wrap="square" rtlCol="0">
            <a:spAutoFit/>
          </a:bodyPr>
          <a:lstStyle/>
          <a:p>
            <a:r>
              <a:rPr lang="en-US" sz="2400" b="1" u="sng" dirty="0" smtClean="0"/>
              <a:t>Lake Whitefish- </a:t>
            </a:r>
            <a:r>
              <a:rPr lang="en-US" sz="2400" b="1" dirty="0" smtClean="0"/>
              <a:t>Cold, well-oxygenated water, close to bottom. Live an long time and grow big in LCO. Not abundant. Deep-bodied. Summer habitat is already severely limited- perimeter of thermocline (walls of 1</a:t>
            </a:r>
            <a:r>
              <a:rPr lang="en-US" sz="2400" b="1" baseline="30000" dirty="0" smtClean="0"/>
              <a:t>st</a:t>
            </a:r>
            <a:r>
              <a:rPr lang="en-US" sz="2400" b="1" dirty="0" smtClean="0"/>
              <a:t> story).  More </a:t>
            </a:r>
            <a:r>
              <a:rPr lang="en-US" sz="2400" b="1" dirty="0" err="1" smtClean="0"/>
              <a:t>omniverous</a:t>
            </a:r>
            <a:r>
              <a:rPr lang="en-US" sz="2400" b="1" dirty="0" smtClean="0"/>
              <a:t> than cisco, but also capable of eating zooplankton. Considered one of the world’s best eating fish. Commercial fisheries in some waters</a:t>
            </a:r>
            <a:r>
              <a:rPr lang="en-US" sz="2400" dirty="0" smtClean="0"/>
              <a:t>. </a:t>
            </a:r>
            <a:endParaRPr lang="en-US" sz="2400" dirty="0"/>
          </a:p>
        </p:txBody>
      </p:sp>
    </p:spTree>
    <p:extLst>
      <p:ext uri="{BB962C8B-B14F-4D97-AF65-F5344CB8AC3E}">
        <p14:creationId xmlns:p14="http://schemas.microsoft.com/office/powerpoint/2010/main" val="295716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0000"/>
          </a:solidFill>
        </p:spPr>
        <p:txBody>
          <a:bodyPr>
            <a:noAutofit/>
          </a:bodyPr>
          <a:lstStyle/>
          <a:p>
            <a:r>
              <a:rPr lang="en-US" sz="8000" b="1" dirty="0" smtClean="0"/>
              <a:t>Literary (Parallels)</a:t>
            </a:r>
            <a:endParaRPr lang="en-US" sz="8000" b="1" dirty="0"/>
          </a:p>
        </p:txBody>
      </p:sp>
      <p:sp>
        <p:nvSpPr>
          <p:cNvPr id="3" name="Content Placeholder 2"/>
          <p:cNvSpPr>
            <a:spLocks noGrp="1"/>
          </p:cNvSpPr>
          <p:nvPr>
            <p:ph idx="1"/>
          </p:nvPr>
        </p:nvSpPr>
        <p:spPr>
          <a:xfrm>
            <a:off x="0" y="1447800"/>
            <a:ext cx="9144000" cy="5410200"/>
          </a:xfrm>
          <a:solidFill>
            <a:srgbClr val="FFFF00"/>
          </a:solidFill>
        </p:spPr>
        <p:txBody>
          <a:bodyPr/>
          <a:lstStyle/>
          <a:p>
            <a:r>
              <a:rPr lang="en-US" b="1" i="1" dirty="0" smtClean="0"/>
              <a:t>“It was the best of times….It was the worst of times…” </a:t>
            </a:r>
            <a:r>
              <a:rPr lang="en-US" b="1" dirty="0" smtClean="0"/>
              <a:t>– Charles Dickens from the classic novel,  “Tale of Two Cities”</a:t>
            </a:r>
          </a:p>
          <a:p>
            <a:r>
              <a:rPr lang="en-US" b="1" i="1" dirty="0" smtClean="0"/>
              <a:t>“We have the best of times…but will our children inherit the worst of times….”</a:t>
            </a:r>
            <a:r>
              <a:rPr lang="en-US" b="1" dirty="0" smtClean="0"/>
              <a:t> – Frank Pratt from Power Point, “Tails of Two Cities”</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784029"/>
            <a:ext cx="2193915" cy="2013372"/>
          </a:xfrm>
          <a:prstGeom prst="rect">
            <a:avLst/>
          </a:prstGeom>
        </p:spPr>
      </p:pic>
    </p:spTree>
    <p:extLst>
      <p:ext uri="{BB962C8B-B14F-4D97-AF65-F5344CB8AC3E}">
        <p14:creationId xmlns:p14="http://schemas.microsoft.com/office/powerpoint/2010/main" val="3593780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t>How it Works-Bottom Food Chain</a:t>
            </a:r>
            <a:endParaRPr lang="en-US" b="1"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8162" y="2822794"/>
            <a:ext cx="981075" cy="981075"/>
          </a:xfrm>
        </p:spPr>
      </p:pic>
      <p:sp>
        <p:nvSpPr>
          <p:cNvPr id="4" name="TextBox 3"/>
          <p:cNvSpPr txBox="1"/>
          <p:nvPr/>
        </p:nvSpPr>
        <p:spPr>
          <a:xfrm>
            <a:off x="762000" y="2209800"/>
            <a:ext cx="990600" cy="369332"/>
          </a:xfrm>
          <a:prstGeom prst="rect">
            <a:avLst/>
          </a:prstGeom>
          <a:noFill/>
        </p:spPr>
        <p:txBody>
          <a:bodyPr wrap="square" rtlCol="0">
            <a:spAutoFit/>
          </a:bodyPr>
          <a:lstStyle/>
          <a:p>
            <a:r>
              <a:rPr lang="en-US" dirty="0" smtClean="0"/>
              <a:t>Sunlight</a:t>
            </a:r>
            <a:endParaRPr lang="en-US" dirty="0"/>
          </a:p>
        </p:txBody>
      </p:sp>
      <p:sp>
        <p:nvSpPr>
          <p:cNvPr id="5" name="TextBox 4"/>
          <p:cNvSpPr txBox="1"/>
          <p:nvPr/>
        </p:nvSpPr>
        <p:spPr>
          <a:xfrm>
            <a:off x="2133600" y="2209801"/>
            <a:ext cx="1447800" cy="646331"/>
          </a:xfrm>
          <a:prstGeom prst="rect">
            <a:avLst/>
          </a:prstGeom>
          <a:noFill/>
        </p:spPr>
        <p:txBody>
          <a:bodyPr wrap="square" rtlCol="0">
            <a:spAutoFit/>
          </a:bodyPr>
          <a:lstStyle/>
          <a:p>
            <a:r>
              <a:rPr lang="en-US" dirty="0" smtClean="0"/>
              <a:t>Plants-Algae</a:t>
            </a:r>
            <a:endParaRPr lang="en-US" dirty="0"/>
          </a:p>
          <a:p>
            <a:endParaRPr lang="en-US" dirty="0"/>
          </a:p>
        </p:txBody>
      </p:sp>
      <p:sp>
        <p:nvSpPr>
          <p:cNvPr id="6" name="TextBox 5"/>
          <p:cNvSpPr txBox="1"/>
          <p:nvPr/>
        </p:nvSpPr>
        <p:spPr>
          <a:xfrm>
            <a:off x="4114800" y="2141863"/>
            <a:ext cx="1447800" cy="369332"/>
          </a:xfrm>
          <a:prstGeom prst="rect">
            <a:avLst/>
          </a:prstGeom>
          <a:noFill/>
        </p:spPr>
        <p:txBody>
          <a:bodyPr wrap="square" rtlCol="0">
            <a:spAutoFit/>
          </a:bodyPr>
          <a:lstStyle/>
          <a:p>
            <a:r>
              <a:rPr lang="en-US" dirty="0" smtClean="0"/>
              <a:t>Zooplankton</a:t>
            </a:r>
            <a:endParaRPr lang="en-US" dirty="0"/>
          </a:p>
        </p:txBody>
      </p:sp>
      <p:sp>
        <p:nvSpPr>
          <p:cNvPr id="7" name="TextBox 6"/>
          <p:cNvSpPr txBox="1"/>
          <p:nvPr/>
        </p:nvSpPr>
        <p:spPr>
          <a:xfrm>
            <a:off x="5867400" y="2098320"/>
            <a:ext cx="2057400" cy="369332"/>
          </a:xfrm>
          <a:prstGeom prst="rect">
            <a:avLst/>
          </a:prstGeom>
          <a:noFill/>
        </p:spPr>
        <p:txBody>
          <a:bodyPr wrap="square" rtlCol="0">
            <a:spAutoFit/>
          </a:bodyPr>
          <a:lstStyle/>
          <a:p>
            <a:r>
              <a:rPr lang="en-US" dirty="0" err="1" smtClean="0"/>
              <a:t>Plantivore</a:t>
            </a:r>
            <a:r>
              <a:rPr lang="en-US" smtClean="0"/>
              <a:t> ( Fish)</a:t>
            </a:r>
            <a:endParaRPr lang="en-US"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579133"/>
            <a:ext cx="2946539" cy="13095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4857" y="3910475"/>
            <a:ext cx="1382486" cy="500460"/>
          </a:xfrm>
          <a:prstGeom prst="rect">
            <a:avLst/>
          </a:prstGeom>
        </p:spPr>
      </p:pic>
      <p:sp>
        <p:nvSpPr>
          <p:cNvPr id="10" name="Smiley Face 9"/>
          <p:cNvSpPr/>
          <p:nvPr/>
        </p:nvSpPr>
        <p:spPr>
          <a:xfrm>
            <a:off x="865414" y="2856132"/>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Right Arrow 10"/>
          <p:cNvSpPr/>
          <p:nvPr/>
        </p:nvSpPr>
        <p:spPr>
          <a:xfrm>
            <a:off x="1644396" y="33242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8162" y="3770532"/>
            <a:ext cx="981075" cy="981075"/>
          </a:xfrm>
          <a:prstGeom prst="rect">
            <a:avLst/>
          </a:prstGeom>
        </p:spPr>
      </p:pic>
      <p:sp>
        <p:nvSpPr>
          <p:cNvPr id="14" name="Flowchart: Connector 13"/>
          <p:cNvSpPr/>
          <p:nvPr/>
        </p:nvSpPr>
        <p:spPr>
          <a:xfrm>
            <a:off x="2985407" y="2811726"/>
            <a:ext cx="95250" cy="888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062968" y="3324216"/>
            <a:ext cx="95250" cy="888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3385457" y="3449907"/>
            <a:ext cx="95250" cy="888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3158218" y="3655008"/>
            <a:ext cx="95250" cy="888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352800" y="2982204"/>
            <a:ext cx="95250" cy="888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3433082" y="3665892"/>
            <a:ext cx="95250" cy="888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3480707" y="30819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259106" y="27940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37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t>How it Works-Top Food Chain</a:t>
            </a:r>
            <a:endParaRPr lang="en-US" b="1" dirty="0"/>
          </a:p>
        </p:txBody>
      </p:sp>
      <p:sp>
        <p:nvSpPr>
          <p:cNvPr id="3" name="Content Placeholder 2"/>
          <p:cNvSpPr>
            <a:spLocks noGrp="1"/>
          </p:cNvSpPr>
          <p:nvPr>
            <p:ph idx="1"/>
          </p:nvPr>
        </p:nvSpPr>
        <p:spPr/>
        <p:txBody>
          <a:bodyPr/>
          <a:lstStyle/>
          <a:p>
            <a:pPr marL="0" indent="0">
              <a:buNone/>
            </a:pPr>
            <a:r>
              <a:rPr lang="en-US" dirty="0" smtClean="0"/>
              <a:t>Prey                                     Predator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114" y="3341773"/>
            <a:ext cx="1382486" cy="50046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636484"/>
            <a:ext cx="1382486" cy="50046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852340"/>
            <a:ext cx="1382486" cy="500460"/>
          </a:xfrm>
          <a:prstGeom prst="rect">
            <a:avLst/>
          </a:prstGeom>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4067758"/>
            <a:ext cx="2249810" cy="99991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514600"/>
            <a:ext cx="5713483" cy="2590799"/>
          </a:xfrm>
          <a:prstGeom prst="rect">
            <a:avLst/>
          </a:prstGeom>
        </p:spPr>
      </p:pic>
      <p:sp>
        <p:nvSpPr>
          <p:cNvPr id="4" name="Right Arrow 3"/>
          <p:cNvSpPr/>
          <p:nvPr/>
        </p:nvSpPr>
        <p:spPr>
          <a:xfrm>
            <a:off x="2300051" y="38099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5037265"/>
            <a:ext cx="3657600" cy="369332"/>
          </a:xfrm>
          <a:prstGeom prst="rect">
            <a:avLst/>
          </a:prstGeom>
          <a:noFill/>
        </p:spPr>
        <p:txBody>
          <a:bodyPr wrap="square" rtlCol="0">
            <a:spAutoFit/>
          </a:bodyPr>
          <a:lstStyle/>
          <a:p>
            <a:r>
              <a:rPr lang="en-US" b="1" dirty="0" smtClean="0"/>
              <a:t>VERY BIG-Walleye, Musky, Northern</a:t>
            </a:r>
            <a:endParaRPr lang="en-US" b="1" dirty="0"/>
          </a:p>
        </p:txBody>
      </p:sp>
    </p:spTree>
    <p:extLst>
      <p:ext uri="{BB962C8B-B14F-4D97-AF65-F5344CB8AC3E}">
        <p14:creationId xmlns:p14="http://schemas.microsoft.com/office/powerpoint/2010/main" val="349406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u="sng" dirty="0" smtClean="0"/>
              <a:t>Cisco/Whitefish Habitat</a:t>
            </a:r>
            <a:endParaRPr lang="en-US" sz="60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40536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2452542" y="3352796"/>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048000" y="3505196"/>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2603810" y="3910132"/>
            <a:ext cx="583579" cy="304799"/>
          </a:xfrm>
          <a:prstGeom prst="rect">
            <a:avLst/>
          </a:prstGeom>
          <a:solidFill>
            <a:srgbClr val="FF0000"/>
          </a:solidFill>
          <a:extLst/>
        </p:spPr>
      </p:pic>
      <p:pic>
        <p:nvPicPr>
          <p:cNvPr id="8"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352800" y="3809996"/>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505200" y="3962396"/>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657600" y="4114796"/>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810000" y="4267196"/>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962400" y="4419596"/>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928962" y="4397820"/>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334000" y="3420281"/>
            <a:ext cx="302534" cy="47891"/>
          </a:xfrm>
          <a:prstGeom prst="rect">
            <a:avLst/>
          </a:prstGeom>
          <a:solidFill>
            <a:srgbClr val="FFFF00"/>
          </a:solidFill>
          <a:extLst/>
        </p:spPr>
      </p:pic>
      <p:pic>
        <p:nvPicPr>
          <p:cNvPr id="15"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639933" y="3341906"/>
            <a:ext cx="302534" cy="45719"/>
          </a:xfrm>
          <a:prstGeom prst="rect">
            <a:avLst/>
          </a:prstGeom>
          <a:solidFill>
            <a:srgbClr val="FFFF00"/>
          </a:solidFill>
          <a:extLst/>
        </p:spPr>
      </p:pic>
      <p:pic>
        <p:nvPicPr>
          <p:cNvPr id="16"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552847" y="3657596"/>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421866" y="343116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573133" y="3692424"/>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875667" y="4221477"/>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401580" y="4160515"/>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050266" y="326460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407581" y="4160514"/>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421866" y="4373877"/>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329468" y="3939536"/>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875667" y="3444222"/>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6155790" y="3398515"/>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805039" y="356070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879066" y="388836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574266" y="358356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675191" y="328746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879066" y="388836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897086" y="331032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611826" y="4221477"/>
            <a:ext cx="583579" cy="304799"/>
          </a:xfrm>
          <a:prstGeom prst="rect">
            <a:avLst/>
          </a:prstGeom>
          <a:solidFill>
            <a:srgbClr val="FF0000"/>
          </a:solidFill>
          <a:extLst/>
        </p:spPr>
      </p:pic>
      <p:pic>
        <p:nvPicPr>
          <p:cNvPr id="34"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2895599" y="4183372"/>
            <a:ext cx="583579" cy="304799"/>
          </a:xfrm>
          <a:prstGeom prst="rect">
            <a:avLst/>
          </a:prstGeom>
          <a:solidFill>
            <a:srgbClr val="FF0000"/>
          </a:solidFill>
          <a:extLst/>
        </p:spPr>
      </p:pic>
      <p:pic>
        <p:nvPicPr>
          <p:cNvPr id="35"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2312020" y="3550904"/>
            <a:ext cx="583579" cy="304799"/>
          </a:xfrm>
          <a:prstGeom prst="rect">
            <a:avLst/>
          </a:prstGeom>
          <a:solidFill>
            <a:srgbClr val="FF0000"/>
          </a:solidFill>
          <a:extLst/>
        </p:spPr>
      </p:pic>
      <p:pic>
        <p:nvPicPr>
          <p:cNvPr id="36"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855381" y="3882914"/>
            <a:ext cx="583579" cy="304799"/>
          </a:xfrm>
          <a:prstGeom prst="rect">
            <a:avLst/>
          </a:prstGeom>
          <a:solidFill>
            <a:srgbClr val="FF0000"/>
          </a:solidFill>
          <a:extLst/>
        </p:spPr>
      </p:pic>
      <p:pic>
        <p:nvPicPr>
          <p:cNvPr id="37"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6123962" y="3573741"/>
            <a:ext cx="583579" cy="304799"/>
          </a:xfrm>
          <a:prstGeom prst="rect">
            <a:avLst/>
          </a:prstGeom>
          <a:solidFill>
            <a:srgbClr val="FF0000"/>
          </a:solidFill>
          <a:extLst/>
        </p:spPr>
      </p:pic>
      <p:pic>
        <p:nvPicPr>
          <p:cNvPr id="38"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202666" y="341700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2900132" y="3721803"/>
            <a:ext cx="302534" cy="4571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fpratt32\AppData\Local\Microsoft\Windows\Temporary Internet Files\Content.IE5\54XTQRC7\MC9002335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507466" y="3721803"/>
            <a:ext cx="302534" cy="45719"/>
          </a:xfrm>
          <a:prstGeom prst="rect">
            <a:avLst/>
          </a:prstGeom>
          <a:noFill/>
          <a:extLst>
            <a:ext uri="{909E8E84-426E-40DD-AFC4-6F175D3DCCD1}">
              <a14:hiddenFill xmlns:a14="http://schemas.microsoft.com/office/drawing/2010/main">
                <a:solidFill>
                  <a:srgbClr val="FFFFFF"/>
                </a:solidFill>
              </a14:hiddenFill>
            </a:ext>
          </a:extLst>
        </p:spPr>
      </p:pic>
      <p:sp>
        <p:nvSpPr>
          <p:cNvPr id="41" name="Curved Down Arrow 40"/>
          <p:cNvSpPr/>
          <p:nvPr/>
        </p:nvSpPr>
        <p:spPr>
          <a:xfrm>
            <a:off x="2603809" y="2438400"/>
            <a:ext cx="1216152"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0" y="3635006"/>
            <a:ext cx="2285999" cy="646331"/>
          </a:xfrm>
          <a:prstGeom prst="rect">
            <a:avLst/>
          </a:prstGeom>
          <a:noFill/>
        </p:spPr>
        <p:txBody>
          <a:bodyPr wrap="square" rtlCol="0">
            <a:spAutoFit/>
          </a:bodyPr>
          <a:lstStyle/>
          <a:p>
            <a:r>
              <a:rPr lang="en-US" b="1" dirty="0" smtClean="0"/>
              <a:t>35-45 ft./ 1-6 ft. layer</a:t>
            </a:r>
          </a:p>
          <a:p>
            <a:r>
              <a:rPr lang="en-US" b="1" dirty="0" smtClean="0"/>
              <a:t>1</a:t>
            </a:r>
            <a:r>
              <a:rPr lang="en-US" b="1" baseline="30000" dirty="0" smtClean="0"/>
              <a:t>st</a:t>
            </a:r>
            <a:r>
              <a:rPr lang="en-US" b="1" dirty="0" smtClean="0"/>
              <a:t> Story Thermocline</a:t>
            </a:r>
            <a:endParaRPr lang="en-US" b="1" dirty="0"/>
          </a:p>
        </p:txBody>
      </p:sp>
      <p:cxnSp>
        <p:nvCxnSpPr>
          <p:cNvPr id="43" name="Straight Connector 42"/>
          <p:cNvCxnSpPr/>
          <p:nvPr/>
        </p:nvCxnSpPr>
        <p:spPr>
          <a:xfrm flipH="1">
            <a:off x="-152400" y="316992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4648200"/>
            <a:ext cx="33505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00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32657"/>
            <a:ext cx="7924799" cy="6872455"/>
          </a:xfrm>
        </p:spPr>
      </p:pic>
      <p:pic>
        <p:nvPicPr>
          <p:cNvPr id="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752600"/>
            <a:ext cx="302537" cy="151961"/>
          </a:xfrm>
          <a:prstGeom prst="rect">
            <a:avLst/>
          </a:prstGeom>
          <a:solidFill>
            <a:srgbClr val="FF0000"/>
          </a:solidFill>
          <a:extLst/>
        </p:spPr>
      </p:pic>
      <p:pic>
        <p:nvPicPr>
          <p:cNvPr id="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905000"/>
            <a:ext cx="302537" cy="151961"/>
          </a:xfrm>
          <a:prstGeom prst="rect">
            <a:avLst/>
          </a:prstGeom>
          <a:solidFill>
            <a:srgbClr val="FF0000"/>
          </a:solidFill>
          <a:extLst/>
        </p:spPr>
      </p:pic>
      <p:pic>
        <p:nvPicPr>
          <p:cNvPr id="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129" y="2034090"/>
            <a:ext cx="302537" cy="151961"/>
          </a:xfrm>
          <a:prstGeom prst="rect">
            <a:avLst/>
          </a:prstGeom>
          <a:solidFill>
            <a:srgbClr val="FF0000"/>
          </a:solidFill>
          <a:extLst/>
        </p:spPr>
      </p:pic>
      <p:pic>
        <p:nvPicPr>
          <p:cNvPr id="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130" y="2232229"/>
            <a:ext cx="302537" cy="151961"/>
          </a:xfrm>
          <a:prstGeom prst="rect">
            <a:avLst/>
          </a:prstGeom>
          <a:solidFill>
            <a:srgbClr val="FF0000"/>
          </a:solidFill>
          <a:extLst/>
        </p:spPr>
      </p:pic>
      <p:pic>
        <p:nvPicPr>
          <p:cNvPr id="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9263" y="2384190"/>
            <a:ext cx="302537" cy="151961"/>
          </a:xfrm>
          <a:prstGeom prst="rect">
            <a:avLst/>
          </a:prstGeom>
          <a:solidFill>
            <a:srgbClr val="FF0000"/>
          </a:solidFill>
          <a:extLst/>
        </p:spPr>
      </p:pic>
      <p:pic>
        <p:nvPicPr>
          <p:cNvPr id="1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726" y="2666561"/>
            <a:ext cx="302537" cy="151961"/>
          </a:xfrm>
          <a:prstGeom prst="rect">
            <a:avLst/>
          </a:prstGeom>
          <a:solidFill>
            <a:srgbClr val="FF0000"/>
          </a:solidFill>
          <a:extLst/>
        </p:spPr>
      </p:pic>
      <p:pic>
        <p:nvPicPr>
          <p:cNvPr id="1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898" y="2034090"/>
            <a:ext cx="302537" cy="151961"/>
          </a:xfrm>
          <a:prstGeom prst="rect">
            <a:avLst/>
          </a:prstGeom>
          <a:solidFill>
            <a:srgbClr val="FF0000"/>
          </a:solidFill>
          <a:extLst/>
        </p:spPr>
      </p:pic>
      <p:pic>
        <p:nvPicPr>
          <p:cNvPr id="1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058007"/>
            <a:ext cx="302537" cy="151961"/>
          </a:xfrm>
          <a:prstGeom prst="rect">
            <a:avLst/>
          </a:prstGeom>
          <a:solidFill>
            <a:srgbClr val="FF0000"/>
          </a:solidFill>
          <a:extLst/>
        </p:spPr>
      </p:pic>
      <p:pic>
        <p:nvPicPr>
          <p:cNvPr id="1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189" y="2807636"/>
            <a:ext cx="302537" cy="151961"/>
          </a:xfrm>
          <a:prstGeom prst="rect">
            <a:avLst/>
          </a:prstGeom>
          <a:solidFill>
            <a:srgbClr val="FF0000"/>
          </a:solidFill>
          <a:extLst/>
        </p:spPr>
      </p:pic>
      <p:pic>
        <p:nvPicPr>
          <p:cNvPr id="1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531" y="3352580"/>
            <a:ext cx="302537" cy="151961"/>
          </a:xfrm>
          <a:prstGeom prst="rect">
            <a:avLst/>
          </a:prstGeom>
          <a:solidFill>
            <a:srgbClr val="FF0000"/>
          </a:solidFill>
          <a:extLst/>
        </p:spPr>
      </p:pic>
      <p:pic>
        <p:nvPicPr>
          <p:cNvPr id="1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514" y="3515207"/>
            <a:ext cx="302537" cy="151961"/>
          </a:xfrm>
          <a:prstGeom prst="rect">
            <a:avLst/>
          </a:prstGeom>
          <a:solidFill>
            <a:srgbClr val="FF0000"/>
          </a:solidFill>
          <a:extLst/>
        </p:spPr>
      </p:pic>
      <p:pic>
        <p:nvPicPr>
          <p:cNvPr id="1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497" y="3732922"/>
            <a:ext cx="302537" cy="151961"/>
          </a:xfrm>
          <a:prstGeom prst="rect">
            <a:avLst/>
          </a:prstGeom>
          <a:solidFill>
            <a:srgbClr val="FF0000"/>
          </a:solidFill>
          <a:extLst/>
        </p:spPr>
      </p:pic>
      <p:pic>
        <p:nvPicPr>
          <p:cNvPr id="1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496" y="3884883"/>
            <a:ext cx="302537" cy="151961"/>
          </a:xfrm>
          <a:prstGeom prst="rect">
            <a:avLst/>
          </a:prstGeom>
          <a:solidFill>
            <a:srgbClr val="FF0000"/>
          </a:solidFill>
          <a:extLst/>
        </p:spPr>
      </p:pic>
      <p:pic>
        <p:nvPicPr>
          <p:cNvPr id="1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7628" y="4114580"/>
            <a:ext cx="302537" cy="151961"/>
          </a:xfrm>
          <a:prstGeom prst="rect">
            <a:avLst/>
          </a:prstGeom>
          <a:solidFill>
            <a:srgbClr val="FF0000"/>
          </a:solidFill>
          <a:extLst/>
        </p:spPr>
      </p:pic>
      <p:pic>
        <p:nvPicPr>
          <p:cNvPr id="1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2696" y="4572000"/>
            <a:ext cx="302537" cy="151961"/>
          </a:xfrm>
          <a:prstGeom prst="rect">
            <a:avLst/>
          </a:prstGeom>
          <a:solidFill>
            <a:srgbClr val="FF0000"/>
          </a:solidFill>
          <a:extLst/>
        </p:spPr>
      </p:pic>
      <p:pic>
        <p:nvPicPr>
          <p:cNvPr id="2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6314" y="4658207"/>
            <a:ext cx="302537" cy="151961"/>
          </a:xfrm>
          <a:prstGeom prst="rect">
            <a:avLst/>
          </a:prstGeom>
          <a:solidFill>
            <a:srgbClr val="FF0000"/>
          </a:solidFill>
          <a:extLst/>
        </p:spPr>
      </p:pic>
      <p:pic>
        <p:nvPicPr>
          <p:cNvPr id="2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592" y="4690205"/>
            <a:ext cx="302537" cy="151961"/>
          </a:xfrm>
          <a:prstGeom prst="rect">
            <a:avLst/>
          </a:prstGeom>
          <a:solidFill>
            <a:srgbClr val="FF0000"/>
          </a:solidFill>
          <a:extLst/>
        </p:spPr>
      </p:pic>
      <p:pic>
        <p:nvPicPr>
          <p:cNvPr id="2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126" y="2818961"/>
            <a:ext cx="302537" cy="151961"/>
          </a:xfrm>
          <a:prstGeom prst="rect">
            <a:avLst/>
          </a:prstGeom>
          <a:solidFill>
            <a:srgbClr val="FF0000"/>
          </a:solidFill>
          <a:extLst/>
        </p:spPr>
      </p:pic>
      <p:pic>
        <p:nvPicPr>
          <p:cNvPr id="2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6860" y="4494261"/>
            <a:ext cx="302537" cy="151961"/>
          </a:xfrm>
          <a:prstGeom prst="rect">
            <a:avLst/>
          </a:prstGeom>
          <a:solidFill>
            <a:srgbClr val="FF0000"/>
          </a:solidFill>
          <a:extLst/>
        </p:spPr>
      </p:pic>
      <p:pic>
        <p:nvPicPr>
          <p:cNvPr id="2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2023" y="4266541"/>
            <a:ext cx="302537" cy="151961"/>
          </a:xfrm>
          <a:prstGeom prst="rect">
            <a:avLst/>
          </a:prstGeom>
          <a:solidFill>
            <a:srgbClr val="FF0000"/>
          </a:solidFill>
          <a:extLst/>
        </p:spPr>
      </p:pic>
      <p:pic>
        <p:nvPicPr>
          <p:cNvPr id="2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291" y="4114579"/>
            <a:ext cx="302537" cy="151961"/>
          </a:xfrm>
          <a:prstGeom prst="rect">
            <a:avLst/>
          </a:prstGeom>
          <a:solidFill>
            <a:srgbClr val="FF0000"/>
          </a:solidFill>
          <a:extLst/>
        </p:spPr>
      </p:pic>
      <p:pic>
        <p:nvPicPr>
          <p:cNvPr id="2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397" y="3894011"/>
            <a:ext cx="302537" cy="151961"/>
          </a:xfrm>
          <a:prstGeom prst="rect">
            <a:avLst/>
          </a:prstGeom>
          <a:solidFill>
            <a:srgbClr val="FF0000"/>
          </a:solidFill>
          <a:extLst/>
        </p:spPr>
      </p:pic>
      <p:pic>
        <p:nvPicPr>
          <p:cNvPr id="2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802" y="3785373"/>
            <a:ext cx="302537" cy="151961"/>
          </a:xfrm>
          <a:prstGeom prst="rect">
            <a:avLst/>
          </a:prstGeom>
          <a:solidFill>
            <a:srgbClr val="FF0000"/>
          </a:solidFill>
          <a:extLst/>
        </p:spPr>
      </p:pic>
      <p:pic>
        <p:nvPicPr>
          <p:cNvPr id="2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4655" y="3742050"/>
            <a:ext cx="302537" cy="151961"/>
          </a:xfrm>
          <a:prstGeom prst="rect">
            <a:avLst/>
          </a:prstGeom>
          <a:solidFill>
            <a:srgbClr val="FF0000"/>
          </a:solidFill>
          <a:extLst/>
        </p:spPr>
      </p:pic>
      <p:pic>
        <p:nvPicPr>
          <p:cNvPr id="2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192" y="3808902"/>
            <a:ext cx="302537" cy="151961"/>
          </a:xfrm>
          <a:prstGeom prst="rect">
            <a:avLst/>
          </a:prstGeom>
          <a:solidFill>
            <a:srgbClr val="FF0000"/>
          </a:solidFill>
          <a:extLst/>
        </p:spPr>
      </p:pic>
      <p:pic>
        <p:nvPicPr>
          <p:cNvPr id="3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729" y="3732921"/>
            <a:ext cx="302537" cy="151961"/>
          </a:xfrm>
          <a:prstGeom prst="rect">
            <a:avLst/>
          </a:prstGeom>
          <a:solidFill>
            <a:srgbClr val="FF0000"/>
          </a:solidFill>
          <a:extLst/>
        </p:spPr>
      </p:pic>
      <p:pic>
        <p:nvPicPr>
          <p:cNvPr id="3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4143" y="3579202"/>
            <a:ext cx="302537" cy="151961"/>
          </a:xfrm>
          <a:prstGeom prst="rect">
            <a:avLst/>
          </a:prstGeom>
          <a:solidFill>
            <a:srgbClr val="FF0000"/>
          </a:solidFill>
          <a:extLst/>
        </p:spPr>
      </p:pic>
      <p:pic>
        <p:nvPicPr>
          <p:cNvPr id="3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543" y="3424165"/>
            <a:ext cx="302537" cy="151961"/>
          </a:xfrm>
          <a:prstGeom prst="rect">
            <a:avLst/>
          </a:prstGeom>
          <a:solidFill>
            <a:srgbClr val="FF0000"/>
          </a:solidFill>
          <a:extLst/>
        </p:spPr>
      </p:pic>
      <p:pic>
        <p:nvPicPr>
          <p:cNvPr id="3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943" y="3276599"/>
            <a:ext cx="302537" cy="151961"/>
          </a:xfrm>
          <a:prstGeom prst="rect">
            <a:avLst/>
          </a:prstGeom>
          <a:solidFill>
            <a:srgbClr val="FF0000"/>
          </a:solidFill>
          <a:extLst/>
        </p:spPr>
      </p:pic>
      <p:pic>
        <p:nvPicPr>
          <p:cNvPr id="3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1480" y="3265493"/>
            <a:ext cx="302537" cy="151961"/>
          </a:xfrm>
          <a:prstGeom prst="rect">
            <a:avLst/>
          </a:prstGeom>
          <a:solidFill>
            <a:srgbClr val="FF0000"/>
          </a:solidFill>
          <a:extLst/>
        </p:spPr>
      </p:pic>
      <p:pic>
        <p:nvPicPr>
          <p:cNvPr id="3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754" y="3458579"/>
            <a:ext cx="302537" cy="151961"/>
          </a:xfrm>
          <a:prstGeom prst="rect">
            <a:avLst/>
          </a:prstGeom>
          <a:solidFill>
            <a:srgbClr val="FF0000"/>
          </a:solidFill>
          <a:extLst/>
        </p:spPr>
      </p:pic>
      <p:pic>
        <p:nvPicPr>
          <p:cNvPr id="3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1479" y="3633412"/>
            <a:ext cx="302537" cy="151961"/>
          </a:xfrm>
          <a:prstGeom prst="rect">
            <a:avLst/>
          </a:prstGeom>
          <a:solidFill>
            <a:srgbClr val="FF0000"/>
          </a:solidFill>
          <a:extLst/>
        </p:spPr>
      </p:pic>
      <p:pic>
        <p:nvPicPr>
          <p:cNvPr id="3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583" y="3826498"/>
            <a:ext cx="302537" cy="151961"/>
          </a:xfrm>
          <a:prstGeom prst="rect">
            <a:avLst/>
          </a:prstGeom>
          <a:solidFill>
            <a:srgbClr val="FF0000"/>
          </a:solidFill>
          <a:extLst/>
        </p:spPr>
      </p:pic>
      <p:pic>
        <p:nvPicPr>
          <p:cNvPr id="3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583" y="4035306"/>
            <a:ext cx="302537" cy="151961"/>
          </a:xfrm>
          <a:prstGeom prst="rect">
            <a:avLst/>
          </a:prstGeom>
          <a:solidFill>
            <a:srgbClr val="FF0000"/>
          </a:solidFill>
          <a:extLst/>
        </p:spPr>
      </p:pic>
      <p:pic>
        <p:nvPicPr>
          <p:cNvPr id="3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582" y="4190560"/>
            <a:ext cx="302537" cy="151961"/>
          </a:xfrm>
          <a:prstGeom prst="rect">
            <a:avLst/>
          </a:prstGeom>
          <a:solidFill>
            <a:srgbClr val="FF0000"/>
          </a:solidFill>
          <a:extLst/>
        </p:spPr>
      </p:pic>
      <p:pic>
        <p:nvPicPr>
          <p:cNvPr id="4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794" y="4307666"/>
            <a:ext cx="302537" cy="151961"/>
          </a:xfrm>
          <a:prstGeom prst="rect">
            <a:avLst/>
          </a:prstGeom>
          <a:solidFill>
            <a:srgbClr val="FF0000"/>
          </a:solidFill>
          <a:extLst/>
        </p:spPr>
      </p:pic>
      <p:pic>
        <p:nvPicPr>
          <p:cNvPr id="4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793" y="4538244"/>
            <a:ext cx="302537" cy="151961"/>
          </a:xfrm>
          <a:prstGeom prst="rect">
            <a:avLst/>
          </a:prstGeom>
          <a:solidFill>
            <a:srgbClr val="FF0000"/>
          </a:solidFill>
          <a:extLst/>
        </p:spPr>
      </p:pic>
      <p:pic>
        <p:nvPicPr>
          <p:cNvPr id="4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444" y="4699112"/>
            <a:ext cx="302537" cy="151961"/>
          </a:xfrm>
          <a:prstGeom prst="rect">
            <a:avLst/>
          </a:prstGeom>
          <a:solidFill>
            <a:srgbClr val="FF0000"/>
          </a:solidFill>
          <a:extLst/>
        </p:spPr>
      </p:pic>
      <p:pic>
        <p:nvPicPr>
          <p:cNvPr id="4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844" y="4851512"/>
            <a:ext cx="302537" cy="151961"/>
          </a:xfrm>
          <a:prstGeom prst="rect">
            <a:avLst/>
          </a:prstGeom>
          <a:solidFill>
            <a:srgbClr val="FF0000"/>
          </a:solidFill>
          <a:extLst/>
        </p:spPr>
      </p:pic>
      <p:pic>
        <p:nvPicPr>
          <p:cNvPr id="4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244" y="5003912"/>
            <a:ext cx="302537" cy="151961"/>
          </a:xfrm>
          <a:prstGeom prst="rect">
            <a:avLst/>
          </a:prstGeom>
          <a:solidFill>
            <a:srgbClr val="FF0000"/>
          </a:solidFill>
          <a:extLst/>
        </p:spPr>
      </p:pic>
      <p:pic>
        <p:nvPicPr>
          <p:cNvPr id="4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259" y="5119479"/>
            <a:ext cx="302537" cy="151961"/>
          </a:xfrm>
          <a:prstGeom prst="rect">
            <a:avLst/>
          </a:prstGeom>
          <a:solidFill>
            <a:srgbClr val="FF0000"/>
          </a:solidFill>
          <a:extLst/>
        </p:spPr>
      </p:pic>
      <p:pic>
        <p:nvPicPr>
          <p:cNvPr id="4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107" y="5283643"/>
            <a:ext cx="302537" cy="151961"/>
          </a:xfrm>
          <a:prstGeom prst="rect">
            <a:avLst/>
          </a:prstGeom>
          <a:solidFill>
            <a:srgbClr val="FF0000"/>
          </a:solidFill>
          <a:extLst/>
        </p:spPr>
      </p:pic>
      <p:pic>
        <p:nvPicPr>
          <p:cNvPr id="4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7745" y="5119478"/>
            <a:ext cx="302537" cy="151961"/>
          </a:xfrm>
          <a:prstGeom prst="rect">
            <a:avLst/>
          </a:prstGeom>
          <a:solidFill>
            <a:srgbClr val="FF0000"/>
          </a:solidFill>
          <a:extLst/>
        </p:spPr>
      </p:pic>
      <p:pic>
        <p:nvPicPr>
          <p:cNvPr id="4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933" y="4913309"/>
            <a:ext cx="302537" cy="151961"/>
          </a:xfrm>
          <a:prstGeom prst="rect">
            <a:avLst/>
          </a:prstGeom>
          <a:solidFill>
            <a:srgbClr val="FF0000"/>
          </a:solidFill>
          <a:extLst/>
        </p:spPr>
      </p:pic>
      <p:pic>
        <p:nvPicPr>
          <p:cNvPr id="4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911" y="4751563"/>
            <a:ext cx="302537" cy="151961"/>
          </a:xfrm>
          <a:prstGeom prst="rect">
            <a:avLst/>
          </a:prstGeom>
          <a:solidFill>
            <a:srgbClr val="FF0000"/>
          </a:solidFill>
          <a:extLst/>
        </p:spPr>
      </p:pic>
      <p:pic>
        <p:nvPicPr>
          <p:cNvPr id="5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448" y="4699112"/>
            <a:ext cx="302537" cy="151961"/>
          </a:xfrm>
          <a:prstGeom prst="rect">
            <a:avLst/>
          </a:prstGeom>
          <a:solidFill>
            <a:srgbClr val="FF0000"/>
          </a:solidFill>
          <a:extLst/>
        </p:spPr>
      </p:pic>
      <p:pic>
        <p:nvPicPr>
          <p:cNvPr id="5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985" y="4687128"/>
            <a:ext cx="302537" cy="151961"/>
          </a:xfrm>
          <a:prstGeom prst="rect">
            <a:avLst/>
          </a:prstGeom>
          <a:solidFill>
            <a:srgbClr val="FF0000"/>
          </a:solidFill>
          <a:extLst/>
        </p:spPr>
      </p:pic>
      <p:pic>
        <p:nvPicPr>
          <p:cNvPr id="5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592" y="4589375"/>
            <a:ext cx="302537" cy="151961"/>
          </a:xfrm>
          <a:prstGeom prst="rect">
            <a:avLst/>
          </a:prstGeom>
          <a:solidFill>
            <a:srgbClr val="FF0000"/>
          </a:solidFill>
          <a:extLst/>
        </p:spPr>
      </p:pic>
      <p:pic>
        <p:nvPicPr>
          <p:cNvPr id="5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129" y="4342300"/>
            <a:ext cx="302537" cy="151961"/>
          </a:xfrm>
          <a:prstGeom prst="rect">
            <a:avLst/>
          </a:prstGeom>
          <a:solidFill>
            <a:srgbClr val="FF0000"/>
          </a:solidFill>
          <a:extLst/>
        </p:spPr>
      </p:pic>
      <p:pic>
        <p:nvPicPr>
          <p:cNvPr id="5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447" y="4494700"/>
            <a:ext cx="302537" cy="15196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5923" y="2231130"/>
            <a:ext cx="302537" cy="151961"/>
          </a:xfrm>
          <a:prstGeom prst="rect">
            <a:avLst/>
          </a:prstGeom>
          <a:solidFill>
            <a:srgbClr val="FF0000"/>
          </a:solidFill>
          <a:extLst/>
        </p:spPr>
      </p:pic>
      <p:pic>
        <p:nvPicPr>
          <p:cNvPr id="5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972" y="2458193"/>
            <a:ext cx="302537" cy="151961"/>
          </a:xfrm>
          <a:prstGeom prst="rect">
            <a:avLst/>
          </a:prstGeom>
          <a:solidFill>
            <a:srgbClr val="FF0000"/>
          </a:solidFill>
          <a:extLst/>
        </p:spPr>
      </p:pic>
      <p:pic>
        <p:nvPicPr>
          <p:cNvPr id="5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606" y="2667000"/>
            <a:ext cx="302537" cy="151961"/>
          </a:xfrm>
          <a:prstGeom prst="rect">
            <a:avLst/>
          </a:prstGeom>
          <a:solidFill>
            <a:srgbClr val="FF0000"/>
          </a:solidFill>
          <a:extLst/>
        </p:spPr>
      </p:pic>
      <p:pic>
        <p:nvPicPr>
          <p:cNvPr id="5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728" y="2883616"/>
            <a:ext cx="302537" cy="151961"/>
          </a:xfrm>
          <a:prstGeom prst="rect">
            <a:avLst/>
          </a:prstGeom>
          <a:solidFill>
            <a:srgbClr val="FF0000"/>
          </a:solidFill>
          <a:extLst/>
        </p:spPr>
      </p:pic>
      <p:pic>
        <p:nvPicPr>
          <p:cNvPr id="5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435" y="2080268"/>
            <a:ext cx="302537" cy="151961"/>
          </a:xfrm>
          <a:prstGeom prst="rect">
            <a:avLst/>
          </a:prstGeom>
          <a:solidFill>
            <a:srgbClr val="FF0000"/>
          </a:solidFill>
          <a:extLst/>
        </p:spPr>
      </p:pic>
      <p:pic>
        <p:nvPicPr>
          <p:cNvPr id="6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3565" y="3058006"/>
            <a:ext cx="302537" cy="151961"/>
          </a:xfrm>
          <a:prstGeom prst="rect">
            <a:avLst/>
          </a:prstGeom>
          <a:solidFill>
            <a:srgbClr val="FF0000"/>
          </a:solidFill>
          <a:extLst/>
        </p:spPr>
      </p:pic>
      <p:pic>
        <p:nvPicPr>
          <p:cNvPr id="6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744" y="2906045"/>
            <a:ext cx="302537" cy="151961"/>
          </a:xfrm>
          <a:prstGeom prst="rect">
            <a:avLst/>
          </a:prstGeom>
          <a:solidFill>
            <a:srgbClr val="FF0000"/>
          </a:solidFill>
          <a:extLst/>
        </p:spPr>
      </p:pic>
      <p:pic>
        <p:nvPicPr>
          <p:cNvPr id="6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21" y="2731434"/>
            <a:ext cx="302537" cy="151961"/>
          </a:xfrm>
          <a:prstGeom prst="rect">
            <a:avLst/>
          </a:prstGeom>
          <a:solidFill>
            <a:srgbClr val="FF0000"/>
          </a:solidFill>
          <a:extLst/>
        </p:spPr>
      </p:pic>
      <p:pic>
        <p:nvPicPr>
          <p:cNvPr id="6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347" y="2232229"/>
            <a:ext cx="302537" cy="151961"/>
          </a:xfrm>
          <a:prstGeom prst="rect">
            <a:avLst/>
          </a:prstGeom>
          <a:solidFill>
            <a:srgbClr val="FF0000"/>
          </a:solidFill>
          <a:extLst/>
        </p:spPr>
      </p:pic>
      <p:pic>
        <p:nvPicPr>
          <p:cNvPr id="6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8175" y="2807635"/>
            <a:ext cx="302537" cy="151961"/>
          </a:xfrm>
          <a:prstGeom prst="rect">
            <a:avLst/>
          </a:prstGeom>
          <a:solidFill>
            <a:srgbClr val="FF0000"/>
          </a:solidFill>
          <a:extLst/>
        </p:spPr>
      </p:pic>
      <p:pic>
        <p:nvPicPr>
          <p:cNvPr id="6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5990" y="2655014"/>
            <a:ext cx="302537" cy="151961"/>
          </a:xfrm>
          <a:prstGeom prst="rect">
            <a:avLst/>
          </a:prstGeom>
          <a:solidFill>
            <a:srgbClr val="FF0000"/>
          </a:solidFill>
          <a:extLst/>
        </p:spPr>
      </p:pic>
      <p:pic>
        <p:nvPicPr>
          <p:cNvPr id="6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968" y="2666560"/>
            <a:ext cx="302537" cy="151961"/>
          </a:xfrm>
          <a:prstGeom prst="rect">
            <a:avLst/>
          </a:prstGeom>
          <a:solidFill>
            <a:srgbClr val="FF0000"/>
          </a:solidFill>
          <a:extLst/>
        </p:spPr>
      </p:pic>
      <p:pic>
        <p:nvPicPr>
          <p:cNvPr id="6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237" y="2412009"/>
            <a:ext cx="302537" cy="151961"/>
          </a:xfrm>
          <a:prstGeom prst="rect">
            <a:avLst/>
          </a:prstGeom>
          <a:solidFill>
            <a:srgbClr val="FF0000"/>
          </a:solidFill>
          <a:extLst/>
        </p:spPr>
      </p:pic>
      <p:pic>
        <p:nvPicPr>
          <p:cNvPr id="6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431" y="2806974"/>
            <a:ext cx="302537" cy="151961"/>
          </a:xfrm>
          <a:prstGeom prst="rect">
            <a:avLst/>
          </a:prstGeom>
          <a:solidFill>
            <a:srgbClr val="FF0000"/>
          </a:solidFill>
          <a:extLst/>
        </p:spPr>
      </p:pic>
      <p:pic>
        <p:nvPicPr>
          <p:cNvPr id="6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702" y="2578593"/>
            <a:ext cx="302537" cy="151961"/>
          </a:xfrm>
          <a:prstGeom prst="rect">
            <a:avLst/>
          </a:prstGeom>
          <a:solidFill>
            <a:srgbClr val="FF0000"/>
          </a:solidFill>
          <a:extLst/>
        </p:spPr>
      </p:pic>
      <p:pic>
        <p:nvPicPr>
          <p:cNvPr id="7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9013" y="2432244"/>
            <a:ext cx="302537" cy="151961"/>
          </a:xfrm>
          <a:prstGeom prst="rect">
            <a:avLst/>
          </a:prstGeom>
          <a:solidFill>
            <a:srgbClr val="FF0000"/>
          </a:solidFill>
          <a:extLst/>
        </p:spPr>
      </p:pic>
      <p:pic>
        <p:nvPicPr>
          <p:cNvPr id="7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470" y="2487989"/>
            <a:ext cx="302537" cy="151961"/>
          </a:xfrm>
          <a:prstGeom prst="rect">
            <a:avLst/>
          </a:prstGeom>
          <a:solidFill>
            <a:srgbClr val="FF0000"/>
          </a:solidFill>
          <a:extLst/>
        </p:spPr>
      </p:pic>
      <p:pic>
        <p:nvPicPr>
          <p:cNvPr id="7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8870" y="2640389"/>
            <a:ext cx="302537" cy="151961"/>
          </a:xfrm>
          <a:prstGeom prst="rect">
            <a:avLst/>
          </a:prstGeom>
          <a:solidFill>
            <a:srgbClr val="FF0000"/>
          </a:solidFill>
          <a:extLst/>
        </p:spPr>
      </p:pic>
      <p:pic>
        <p:nvPicPr>
          <p:cNvPr id="7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672" y="2460170"/>
            <a:ext cx="302537" cy="151961"/>
          </a:xfrm>
          <a:prstGeom prst="rect">
            <a:avLst/>
          </a:prstGeom>
          <a:solidFill>
            <a:srgbClr val="FF0000"/>
          </a:solidFill>
          <a:extLst/>
        </p:spPr>
      </p:pic>
      <p:pic>
        <p:nvPicPr>
          <p:cNvPr id="7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671" y="2219367"/>
            <a:ext cx="302537" cy="151961"/>
          </a:xfrm>
          <a:prstGeom prst="rect">
            <a:avLst/>
          </a:prstGeom>
          <a:solidFill>
            <a:srgbClr val="FF0000"/>
          </a:solidFill>
          <a:extLst/>
        </p:spPr>
      </p:pic>
      <p:pic>
        <p:nvPicPr>
          <p:cNvPr id="7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055" y="2041455"/>
            <a:ext cx="302537" cy="151961"/>
          </a:xfrm>
          <a:prstGeom prst="rect">
            <a:avLst/>
          </a:prstGeom>
          <a:solidFill>
            <a:srgbClr val="FF0000"/>
          </a:solidFill>
          <a:extLst/>
        </p:spPr>
      </p:pic>
      <p:pic>
        <p:nvPicPr>
          <p:cNvPr id="7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644" y="2080268"/>
            <a:ext cx="302537" cy="151961"/>
          </a:xfrm>
          <a:prstGeom prst="rect">
            <a:avLst/>
          </a:prstGeom>
          <a:solidFill>
            <a:srgbClr val="FF0000"/>
          </a:solidFill>
          <a:extLst/>
        </p:spPr>
      </p:pic>
      <p:pic>
        <p:nvPicPr>
          <p:cNvPr id="7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0870" y="2260048"/>
            <a:ext cx="302537" cy="151961"/>
          </a:xfrm>
          <a:prstGeom prst="rect">
            <a:avLst/>
          </a:prstGeom>
          <a:solidFill>
            <a:srgbClr val="FF0000"/>
          </a:solidFill>
          <a:extLst/>
        </p:spPr>
      </p:pic>
      <p:pic>
        <p:nvPicPr>
          <p:cNvPr id="7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3056" y="2460170"/>
            <a:ext cx="302537" cy="151961"/>
          </a:xfrm>
          <a:prstGeom prst="rect">
            <a:avLst/>
          </a:prstGeom>
          <a:solidFill>
            <a:srgbClr val="FF0000"/>
          </a:solidFill>
          <a:extLst/>
        </p:spPr>
      </p:pic>
      <p:pic>
        <p:nvPicPr>
          <p:cNvPr id="7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644" y="2711968"/>
            <a:ext cx="302537" cy="151961"/>
          </a:xfrm>
          <a:prstGeom prst="rect">
            <a:avLst/>
          </a:prstGeom>
          <a:solidFill>
            <a:srgbClr val="FF0000"/>
          </a:solidFill>
          <a:extLst/>
        </p:spPr>
      </p:pic>
      <p:pic>
        <p:nvPicPr>
          <p:cNvPr id="8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9601" y="2906044"/>
            <a:ext cx="302537" cy="151961"/>
          </a:xfrm>
          <a:prstGeom prst="rect">
            <a:avLst/>
          </a:prstGeom>
          <a:solidFill>
            <a:srgbClr val="FF0000"/>
          </a:solidFill>
          <a:extLst/>
        </p:spPr>
      </p:pic>
      <p:pic>
        <p:nvPicPr>
          <p:cNvPr id="8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9601" y="3098028"/>
            <a:ext cx="302537" cy="151961"/>
          </a:xfrm>
          <a:prstGeom prst="rect">
            <a:avLst/>
          </a:prstGeom>
          <a:solidFill>
            <a:srgbClr val="FF0000"/>
          </a:solidFill>
          <a:extLst/>
        </p:spPr>
      </p:pic>
      <p:pic>
        <p:nvPicPr>
          <p:cNvPr id="8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591" y="3326848"/>
            <a:ext cx="302537" cy="151961"/>
          </a:xfrm>
          <a:prstGeom prst="rect">
            <a:avLst/>
          </a:prstGeom>
          <a:solidFill>
            <a:srgbClr val="FF0000"/>
          </a:solidFill>
          <a:extLst/>
        </p:spPr>
      </p:pic>
      <p:pic>
        <p:nvPicPr>
          <p:cNvPr id="8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919" y="3479248"/>
            <a:ext cx="302537" cy="151961"/>
          </a:xfrm>
          <a:prstGeom prst="rect">
            <a:avLst/>
          </a:prstGeom>
          <a:solidFill>
            <a:srgbClr val="FF0000"/>
          </a:solidFill>
          <a:extLst/>
        </p:spPr>
      </p:pic>
      <p:pic>
        <p:nvPicPr>
          <p:cNvPr id="8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6850" y="3510806"/>
            <a:ext cx="302537" cy="151961"/>
          </a:xfrm>
          <a:prstGeom prst="rect">
            <a:avLst/>
          </a:prstGeom>
          <a:solidFill>
            <a:srgbClr val="FF0000"/>
          </a:solidFill>
          <a:extLst/>
        </p:spPr>
      </p:pic>
      <p:pic>
        <p:nvPicPr>
          <p:cNvPr id="8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346" y="2052999"/>
            <a:ext cx="302537" cy="151961"/>
          </a:xfrm>
          <a:prstGeom prst="rect">
            <a:avLst/>
          </a:prstGeom>
          <a:solidFill>
            <a:srgbClr val="FF0000"/>
          </a:solidFill>
          <a:extLst/>
        </p:spPr>
      </p:pic>
      <p:pic>
        <p:nvPicPr>
          <p:cNvPr id="8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364" y="4343399"/>
            <a:ext cx="302537" cy="151961"/>
          </a:xfrm>
          <a:prstGeom prst="rect">
            <a:avLst/>
          </a:prstGeom>
          <a:solidFill>
            <a:srgbClr val="FF0000"/>
          </a:solidFill>
          <a:extLst/>
        </p:spPr>
      </p:pic>
      <p:pic>
        <p:nvPicPr>
          <p:cNvPr id="8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598" y="3200618"/>
            <a:ext cx="302537" cy="151961"/>
          </a:xfrm>
          <a:prstGeom prst="rect">
            <a:avLst/>
          </a:prstGeom>
          <a:solidFill>
            <a:srgbClr val="FF0000"/>
          </a:solidFill>
          <a:extLst/>
        </p:spPr>
      </p:pic>
    </p:spTree>
    <p:extLst>
      <p:ext uri="{BB962C8B-B14F-4D97-AF65-F5344CB8AC3E}">
        <p14:creationId xmlns:p14="http://schemas.microsoft.com/office/powerpoint/2010/main" val="731450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39612"/>
            <a:ext cx="7620000" cy="6649234"/>
          </a:xfrm>
        </p:spPr>
      </p:pic>
      <p:pic>
        <p:nvPicPr>
          <p:cNvPr id="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37" y="3657599"/>
            <a:ext cx="302537" cy="151961"/>
          </a:xfrm>
          <a:prstGeom prst="rect">
            <a:avLst/>
          </a:prstGeom>
          <a:solidFill>
            <a:srgbClr val="FF0000"/>
          </a:solidFill>
          <a:extLst/>
        </p:spPr>
      </p:pic>
      <p:pic>
        <p:nvPicPr>
          <p:cNvPr id="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657600"/>
            <a:ext cx="302537" cy="151961"/>
          </a:xfrm>
          <a:prstGeom prst="rect">
            <a:avLst/>
          </a:prstGeom>
          <a:solidFill>
            <a:srgbClr val="FF0000"/>
          </a:solidFill>
          <a:extLst/>
        </p:spPr>
      </p:pic>
      <p:pic>
        <p:nvPicPr>
          <p:cNvPr id="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074" y="3451429"/>
            <a:ext cx="302537" cy="151961"/>
          </a:xfrm>
          <a:prstGeom prst="rect">
            <a:avLst/>
          </a:prstGeom>
          <a:solidFill>
            <a:srgbClr val="FF0000"/>
          </a:solidFill>
          <a:extLst/>
        </p:spPr>
      </p:pic>
      <p:pic>
        <p:nvPicPr>
          <p:cNvPr id="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226" y="3236346"/>
            <a:ext cx="302537" cy="151961"/>
          </a:xfrm>
          <a:prstGeom prst="rect">
            <a:avLst/>
          </a:prstGeom>
          <a:solidFill>
            <a:srgbClr val="FF0000"/>
          </a:solidFill>
          <a:extLst/>
        </p:spPr>
      </p:pic>
      <p:pic>
        <p:nvPicPr>
          <p:cNvPr id="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610" y="3321677"/>
            <a:ext cx="302537" cy="151961"/>
          </a:xfrm>
          <a:prstGeom prst="rect">
            <a:avLst/>
          </a:prstGeom>
          <a:solidFill>
            <a:srgbClr val="FF0000"/>
          </a:solidFill>
          <a:extLst/>
        </p:spPr>
      </p:pic>
      <p:pic>
        <p:nvPicPr>
          <p:cNvPr id="1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911" y="3082410"/>
            <a:ext cx="302537" cy="151961"/>
          </a:xfrm>
          <a:prstGeom prst="rect">
            <a:avLst/>
          </a:prstGeom>
          <a:solidFill>
            <a:srgbClr val="FF0000"/>
          </a:solidFill>
          <a:extLst/>
        </p:spPr>
      </p:pic>
      <p:pic>
        <p:nvPicPr>
          <p:cNvPr id="1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454" y="2930449"/>
            <a:ext cx="302537" cy="151961"/>
          </a:xfrm>
          <a:prstGeom prst="rect">
            <a:avLst/>
          </a:prstGeom>
          <a:solidFill>
            <a:srgbClr val="FF0000"/>
          </a:solidFill>
          <a:extLst/>
        </p:spPr>
      </p:pic>
      <p:pic>
        <p:nvPicPr>
          <p:cNvPr id="1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6049" y="2930449"/>
            <a:ext cx="302537" cy="151961"/>
          </a:xfrm>
          <a:prstGeom prst="rect">
            <a:avLst/>
          </a:prstGeom>
          <a:solidFill>
            <a:srgbClr val="FF0000"/>
          </a:solidFill>
          <a:extLst/>
        </p:spPr>
      </p:pic>
      <p:pic>
        <p:nvPicPr>
          <p:cNvPr id="1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118" y="2910649"/>
            <a:ext cx="302537" cy="151961"/>
          </a:xfrm>
          <a:prstGeom prst="rect">
            <a:avLst/>
          </a:prstGeom>
          <a:solidFill>
            <a:srgbClr val="FF0000"/>
          </a:solidFill>
          <a:extLst/>
        </p:spPr>
      </p:pic>
      <p:pic>
        <p:nvPicPr>
          <p:cNvPr id="1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655" y="2784403"/>
            <a:ext cx="302537" cy="151961"/>
          </a:xfrm>
          <a:prstGeom prst="rect">
            <a:avLst/>
          </a:prstGeom>
          <a:solidFill>
            <a:srgbClr val="FF0000"/>
          </a:solidFill>
          <a:extLst/>
        </p:spPr>
      </p:pic>
      <p:pic>
        <p:nvPicPr>
          <p:cNvPr id="1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3923" y="2682707"/>
            <a:ext cx="302537" cy="151961"/>
          </a:xfrm>
          <a:prstGeom prst="rect">
            <a:avLst/>
          </a:prstGeom>
          <a:solidFill>
            <a:srgbClr val="FF0000"/>
          </a:solidFill>
          <a:extLst/>
        </p:spPr>
      </p:pic>
      <p:pic>
        <p:nvPicPr>
          <p:cNvPr id="1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978" y="2323042"/>
            <a:ext cx="302537" cy="151961"/>
          </a:xfrm>
          <a:prstGeom prst="rect">
            <a:avLst/>
          </a:prstGeom>
          <a:solidFill>
            <a:srgbClr val="FF0000"/>
          </a:solidFill>
          <a:extLst/>
        </p:spPr>
      </p:pic>
      <p:pic>
        <p:nvPicPr>
          <p:cNvPr id="1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921" y="2930448"/>
            <a:ext cx="302537" cy="151961"/>
          </a:xfrm>
          <a:prstGeom prst="rect">
            <a:avLst/>
          </a:prstGeom>
          <a:solidFill>
            <a:srgbClr val="FF0000"/>
          </a:solidFill>
          <a:extLst/>
        </p:spPr>
      </p:pic>
      <p:pic>
        <p:nvPicPr>
          <p:cNvPr id="1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728" y="2386384"/>
            <a:ext cx="302537" cy="151961"/>
          </a:xfrm>
          <a:prstGeom prst="rect">
            <a:avLst/>
          </a:prstGeom>
          <a:solidFill>
            <a:srgbClr val="FF0000"/>
          </a:solidFill>
          <a:extLst/>
        </p:spPr>
      </p:pic>
      <p:pic>
        <p:nvPicPr>
          <p:cNvPr id="1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460" y="2537468"/>
            <a:ext cx="302537" cy="151961"/>
          </a:xfrm>
          <a:prstGeom prst="rect">
            <a:avLst/>
          </a:prstGeom>
          <a:solidFill>
            <a:srgbClr val="FF0000"/>
          </a:solidFill>
          <a:extLst/>
        </p:spPr>
      </p:pic>
      <p:pic>
        <p:nvPicPr>
          <p:cNvPr id="2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035" y="2689868"/>
            <a:ext cx="302537" cy="151961"/>
          </a:xfrm>
          <a:prstGeom prst="rect">
            <a:avLst/>
          </a:prstGeom>
          <a:solidFill>
            <a:srgbClr val="FF0000"/>
          </a:solidFill>
          <a:extLst/>
        </p:spPr>
      </p:pic>
      <p:pic>
        <p:nvPicPr>
          <p:cNvPr id="2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435" y="2842268"/>
            <a:ext cx="302537" cy="151961"/>
          </a:xfrm>
          <a:prstGeom prst="rect">
            <a:avLst/>
          </a:prstGeom>
          <a:solidFill>
            <a:srgbClr val="FF0000"/>
          </a:solidFill>
          <a:extLst/>
        </p:spPr>
      </p:pic>
      <p:pic>
        <p:nvPicPr>
          <p:cNvPr id="2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835" y="2994668"/>
            <a:ext cx="302537" cy="151961"/>
          </a:xfrm>
          <a:prstGeom prst="rect">
            <a:avLst/>
          </a:prstGeom>
          <a:solidFill>
            <a:srgbClr val="FF0000"/>
          </a:solidFill>
          <a:extLst/>
        </p:spPr>
      </p:pic>
      <p:pic>
        <p:nvPicPr>
          <p:cNvPr id="2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064" y="2834667"/>
            <a:ext cx="302537" cy="151961"/>
          </a:xfrm>
          <a:prstGeom prst="rect">
            <a:avLst/>
          </a:prstGeom>
          <a:solidFill>
            <a:srgbClr val="FF0000"/>
          </a:solidFill>
          <a:extLst/>
        </p:spPr>
      </p:pic>
      <p:pic>
        <p:nvPicPr>
          <p:cNvPr id="2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601" y="2537468"/>
            <a:ext cx="302537" cy="151961"/>
          </a:xfrm>
          <a:prstGeom prst="rect">
            <a:avLst/>
          </a:prstGeom>
          <a:solidFill>
            <a:srgbClr val="FF0000"/>
          </a:solidFill>
          <a:extLst/>
        </p:spPr>
      </p:pic>
      <p:pic>
        <p:nvPicPr>
          <p:cNvPr id="2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8703" y="2682706"/>
            <a:ext cx="302537" cy="151961"/>
          </a:xfrm>
          <a:prstGeom prst="rect">
            <a:avLst/>
          </a:prstGeom>
          <a:solidFill>
            <a:srgbClr val="FF0000"/>
          </a:solidFill>
          <a:extLst/>
        </p:spPr>
      </p:pic>
      <p:pic>
        <p:nvPicPr>
          <p:cNvPr id="2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1138" y="2387261"/>
            <a:ext cx="302537" cy="151961"/>
          </a:xfrm>
          <a:prstGeom prst="rect">
            <a:avLst/>
          </a:prstGeom>
          <a:solidFill>
            <a:srgbClr val="FF0000"/>
          </a:solidFill>
          <a:extLst/>
        </p:spPr>
      </p:pic>
      <p:pic>
        <p:nvPicPr>
          <p:cNvPr id="2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699" y="2193729"/>
            <a:ext cx="302537" cy="151961"/>
          </a:xfrm>
          <a:prstGeom prst="rect">
            <a:avLst/>
          </a:prstGeom>
          <a:solidFill>
            <a:srgbClr val="FF0000"/>
          </a:solidFill>
          <a:extLst/>
        </p:spPr>
      </p:pic>
      <p:pic>
        <p:nvPicPr>
          <p:cNvPr id="2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1236" y="2057474"/>
            <a:ext cx="302537" cy="151961"/>
          </a:xfrm>
          <a:prstGeom prst="rect">
            <a:avLst/>
          </a:prstGeom>
          <a:solidFill>
            <a:srgbClr val="FF0000"/>
          </a:solidFill>
          <a:extLst/>
        </p:spPr>
      </p:pic>
      <p:pic>
        <p:nvPicPr>
          <p:cNvPr id="2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380" y="1963886"/>
            <a:ext cx="302537" cy="151961"/>
          </a:xfrm>
          <a:prstGeom prst="rect">
            <a:avLst/>
          </a:prstGeom>
          <a:solidFill>
            <a:srgbClr val="FF0000"/>
          </a:solidFill>
          <a:extLst/>
        </p:spPr>
      </p:pic>
      <p:pic>
        <p:nvPicPr>
          <p:cNvPr id="3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917" y="2065580"/>
            <a:ext cx="302537" cy="151961"/>
          </a:xfrm>
          <a:prstGeom prst="rect">
            <a:avLst/>
          </a:prstGeom>
          <a:solidFill>
            <a:srgbClr val="FF0000"/>
          </a:solidFill>
          <a:extLst/>
        </p:spPr>
      </p:pic>
      <p:pic>
        <p:nvPicPr>
          <p:cNvPr id="3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528" y="2218569"/>
            <a:ext cx="302537" cy="151961"/>
          </a:xfrm>
          <a:prstGeom prst="rect">
            <a:avLst/>
          </a:prstGeom>
          <a:solidFill>
            <a:srgbClr val="FF0000"/>
          </a:solidFill>
          <a:extLst/>
        </p:spPr>
      </p:pic>
      <p:pic>
        <p:nvPicPr>
          <p:cNvPr id="3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5782" y="2378785"/>
            <a:ext cx="302537" cy="151961"/>
          </a:xfrm>
          <a:prstGeom prst="rect">
            <a:avLst/>
          </a:prstGeom>
          <a:solidFill>
            <a:srgbClr val="FF0000"/>
          </a:solidFill>
          <a:extLst/>
        </p:spPr>
      </p:pic>
      <p:pic>
        <p:nvPicPr>
          <p:cNvPr id="3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4513" y="2530745"/>
            <a:ext cx="302537" cy="151961"/>
          </a:xfrm>
          <a:prstGeom prst="rect">
            <a:avLst/>
          </a:prstGeom>
          <a:solidFill>
            <a:srgbClr val="FF0000"/>
          </a:solidFill>
          <a:extLst/>
        </p:spPr>
      </p:pic>
      <p:pic>
        <p:nvPicPr>
          <p:cNvPr id="3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6162" y="2854687"/>
            <a:ext cx="302537" cy="151961"/>
          </a:xfrm>
          <a:prstGeom prst="rect">
            <a:avLst/>
          </a:prstGeom>
          <a:solidFill>
            <a:srgbClr val="FF0000"/>
          </a:solidFill>
          <a:extLst/>
        </p:spPr>
      </p:pic>
      <p:pic>
        <p:nvPicPr>
          <p:cNvPr id="3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515" y="2693594"/>
            <a:ext cx="302537" cy="15196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300" y="3006648"/>
            <a:ext cx="302537" cy="151961"/>
          </a:xfrm>
          <a:prstGeom prst="rect">
            <a:avLst/>
          </a:prstGeom>
          <a:solidFill>
            <a:srgbClr val="FF0000"/>
          </a:solidFill>
          <a:extLst/>
        </p:spPr>
      </p:pic>
      <p:pic>
        <p:nvPicPr>
          <p:cNvPr id="3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315" y="3146629"/>
            <a:ext cx="302537" cy="151961"/>
          </a:xfrm>
          <a:prstGeom prst="rect">
            <a:avLst/>
          </a:prstGeom>
          <a:solidFill>
            <a:srgbClr val="FF0000"/>
          </a:solidFill>
          <a:extLst/>
        </p:spPr>
      </p:pic>
      <p:pic>
        <p:nvPicPr>
          <p:cNvPr id="3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912" y="3298590"/>
            <a:ext cx="302537" cy="151961"/>
          </a:xfrm>
          <a:prstGeom prst="rect">
            <a:avLst/>
          </a:prstGeom>
          <a:solidFill>
            <a:srgbClr val="FF0000"/>
          </a:solidFill>
          <a:extLst/>
        </p:spPr>
      </p:pic>
      <p:pic>
        <p:nvPicPr>
          <p:cNvPr id="3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3338" y="3443830"/>
            <a:ext cx="302537" cy="151961"/>
          </a:xfrm>
          <a:prstGeom prst="rect">
            <a:avLst/>
          </a:prstGeom>
          <a:solidFill>
            <a:srgbClr val="FF0000"/>
          </a:solidFill>
          <a:extLst/>
        </p:spPr>
      </p:pic>
      <p:pic>
        <p:nvPicPr>
          <p:cNvPr id="4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778" y="2627842"/>
            <a:ext cx="302537" cy="15196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621" y="2708422"/>
            <a:ext cx="302537" cy="151961"/>
          </a:xfrm>
          <a:prstGeom prst="rect">
            <a:avLst/>
          </a:prstGeom>
          <a:solidFill>
            <a:srgbClr val="FF0000"/>
          </a:solidFill>
          <a:extLst/>
        </p:spPr>
      </p:pic>
      <p:pic>
        <p:nvPicPr>
          <p:cNvPr id="4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316" y="3596449"/>
            <a:ext cx="302537" cy="151961"/>
          </a:xfrm>
          <a:prstGeom prst="rect">
            <a:avLst/>
          </a:prstGeom>
          <a:solidFill>
            <a:srgbClr val="FF0000"/>
          </a:solidFill>
          <a:extLst/>
        </p:spPr>
      </p:pic>
      <p:pic>
        <p:nvPicPr>
          <p:cNvPr id="4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5047" y="3782165"/>
            <a:ext cx="302537" cy="151961"/>
          </a:xfrm>
          <a:prstGeom prst="rect">
            <a:avLst/>
          </a:prstGeom>
          <a:solidFill>
            <a:srgbClr val="FF0000"/>
          </a:solidFill>
          <a:extLst/>
        </p:spPr>
      </p:pic>
      <p:pic>
        <p:nvPicPr>
          <p:cNvPr id="4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6484" y="3913889"/>
            <a:ext cx="302537" cy="151961"/>
          </a:xfrm>
          <a:prstGeom prst="rect">
            <a:avLst/>
          </a:prstGeom>
          <a:solidFill>
            <a:srgbClr val="FF0000"/>
          </a:solidFill>
          <a:extLst/>
        </p:spPr>
      </p:pic>
      <p:pic>
        <p:nvPicPr>
          <p:cNvPr id="4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835" y="4080026"/>
            <a:ext cx="302537" cy="151961"/>
          </a:xfrm>
          <a:prstGeom prst="rect">
            <a:avLst/>
          </a:prstGeom>
          <a:solidFill>
            <a:srgbClr val="FF0000"/>
          </a:solidFill>
          <a:extLst/>
        </p:spPr>
      </p:pic>
      <p:pic>
        <p:nvPicPr>
          <p:cNvPr id="4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3260" y="4144682"/>
            <a:ext cx="302537" cy="151961"/>
          </a:xfrm>
          <a:prstGeom prst="rect">
            <a:avLst/>
          </a:prstGeom>
          <a:solidFill>
            <a:srgbClr val="FF0000"/>
          </a:solidFill>
          <a:extLst/>
        </p:spPr>
      </p:pic>
      <p:pic>
        <p:nvPicPr>
          <p:cNvPr id="4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498" y="4236809"/>
            <a:ext cx="302537" cy="151961"/>
          </a:xfrm>
          <a:prstGeom prst="rect">
            <a:avLst/>
          </a:prstGeom>
          <a:solidFill>
            <a:srgbClr val="FF0000"/>
          </a:solidFill>
          <a:extLst/>
        </p:spPr>
      </p:pic>
      <p:pic>
        <p:nvPicPr>
          <p:cNvPr id="4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415" y="4392935"/>
            <a:ext cx="302537" cy="151961"/>
          </a:xfrm>
          <a:prstGeom prst="rect">
            <a:avLst/>
          </a:prstGeom>
          <a:solidFill>
            <a:srgbClr val="FF0000"/>
          </a:solidFill>
          <a:extLst/>
        </p:spPr>
      </p:pic>
      <p:pic>
        <p:nvPicPr>
          <p:cNvPr id="5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1386" y="4544896"/>
            <a:ext cx="302537" cy="151961"/>
          </a:xfrm>
          <a:prstGeom prst="rect">
            <a:avLst/>
          </a:prstGeom>
          <a:solidFill>
            <a:srgbClr val="FF0000"/>
          </a:solidFill>
          <a:extLst/>
        </p:spPr>
      </p:pic>
      <p:pic>
        <p:nvPicPr>
          <p:cNvPr id="5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518" y="4677352"/>
            <a:ext cx="302537" cy="151961"/>
          </a:xfrm>
          <a:prstGeom prst="rect">
            <a:avLst/>
          </a:prstGeom>
          <a:solidFill>
            <a:srgbClr val="FF0000"/>
          </a:solidFill>
          <a:extLst/>
        </p:spPr>
      </p:pic>
      <p:pic>
        <p:nvPicPr>
          <p:cNvPr id="5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5884" y="4761442"/>
            <a:ext cx="302537" cy="151961"/>
          </a:xfrm>
          <a:prstGeom prst="rect">
            <a:avLst/>
          </a:prstGeom>
          <a:solidFill>
            <a:srgbClr val="FF0000"/>
          </a:solidFill>
          <a:extLst/>
        </p:spPr>
      </p:pic>
      <p:pic>
        <p:nvPicPr>
          <p:cNvPr id="5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8250" y="4913403"/>
            <a:ext cx="302537" cy="151961"/>
          </a:xfrm>
          <a:prstGeom prst="rect">
            <a:avLst/>
          </a:prstGeom>
          <a:solidFill>
            <a:srgbClr val="FF0000"/>
          </a:solidFill>
          <a:extLst/>
        </p:spPr>
      </p:pic>
      <p:pic>
        <p:nvPicPr>
          <p:cNvPr id="5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917" y="4919395"/>
            <a:ext cx="302537" cy="151961"/>
          </a:xfrm>
          <a:prstGeom prst="rect">
            <a:avLst/>
          </a:prstGeom>
          <a:solidFill>
            <a:srgbClr val="FF0000"/>
          </a:solidFill>
          <a:extLst/>
        </p:spPr>
      </p:pic>
      <p:pic>
        <p:nvPicPr>
          <p:cNvPr id="5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458" y="4843414"/>
            <a:ext cx="302537" cy="151961"/>
          </a:xfrm>
          <a:prstGeom prst="rect">
            <a:avLst/>
          </a:prstGeom>
          <a:solidFill>
            <a:srgbClr val="FF0000"/>
          </a:solidFill>
          <a:extLst/>
        </p:spPr>
      </p:pic>
      <p:pic>
        <p:nvPicPr>
          <p:cNvPr id="5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822" y="4913842"/>
            <a:ext cx="302537" cy="151961"/>
          </a:xfrm>
          <a:prstGeom prst="rect">
            <a:avLst/>
          </a:prstGeom>
          <a:solidFill>
            <a:srgbClr val="FF0000"/>
          </a:solidFill>
          <a:extLst/>
        </p:spPr>
      </p:pic>
      <p:pic>
        <p:nvPicPr>
          <p:cNvPr id="5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553" y="5066242"/>
            <a:ext cx="302537" cy="15196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666" y="5142661"/>
            <a:ext cx="302537" cy="151961"/>
          </a:xfrm>
          <a:prstGeom prst="rect">
            <a:avLst/>
          </a:prstGeom>
          <a:solidFill>
            <a:srgbClr val="FF0000"/>
          </a:solidFill>
          <a:extLst/>
        </p:spPr>
      </p:pic>
      <p:pic>
        <p:nvPicPr>
          <p:cNvPr id="5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027" y="5218203"/>
            <a:ext cx="302537" cy="151961"/>
          </a:xfrm>
          <a:prstGeom prst="rect">
            <a:avLst/>
          </a:prstGeom>
          <a:solidFill>
            <a:srgbClr val="FF0000"/>
          </a:solidFill>
          <a:extLst/>
        </p:spPr>
      </p:pic>
      <p:pic>
        <p:nvPicPr>
          <p:cNvPr id="6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11" y="5255463"/>
            <a:ext cx="302537" cy="151961"/>
          </a:xfrm>
          <a:prstGeom prst="rect">
            <a:avLst/>
          </a:prstGeom>
          <a:solidFill>
            <a:srgbClr val="FF0000"/>
          </a:solidFill>
          <a:extLst/>
        </p:spPr>
      </p:pic>
      <p:pic>
        <p:nvPicPr>
          <p:cNvPr id="6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49" y="5098242"/>
            <a:ext cx="302537" cy="151961"/>
          </a:xfrm>
          <a:prstGeom prst="rect">
            <a:avLst/>
          </a:prstGeom>
          <a:solidFill>
            <a:srgbClr val="FF0000"/>
          </a:solidFill>
          <a:extLst/>
        </p:spPr>
      </p:pic>
      <p:pic>
        <p:nvPicPr>
          <p:cNvPr id="6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49" y="4843414"/>
            <a:ext cx="302537" cy="151961"/>
          </a:xfrm>
          <a:prstGeom prst="rect">
            <a:avLst/>
          </a:prstGeom>
          <a:solidFill>
            <a:srgbClr val="FF0000"/>
          </a:solidFill>
          <a:extLst/>
        </p:spPr>
      </p:pic>
      <p:pic>
        <p:nvPicPr>
          <p:cNvPr id="63"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49" y="4562213"/>
            <a:ext cx="302537" cy="151961"/>
          </a:xfrm>
          <a:prstGeom prst="rect">
            <a:avLst/>
          </a:prstGeom>
          <a:solidFill>
            <a:srgbClr val="FF0000"/>
          </a:solidFill>
          <a:extLst/>
        </p:spPr>
      </p:pic>
      <p:pic>
        <p:nvPicPr>
          <p:cNvPr id="64"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424" y="3989869"/>
            <a:ext cx="302537" cy="151961"/>
          </a:xfrm>
          <a:prstGeom prst="rect">
            <a:avLst/>
          </a:prstGeom>
          <a:solidFill>
            <a:srgbClr val="FF0000"/>
          </a:solidFill>
          <a:extLst/>
        </p:spPr>
      </p:pic>
      <p:pic>
        <p:nvPicPr>
          <p:cNvPr id="65"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3032" y="3782164"/>
            <a:ext cx="302537" cy="151961"/>
          </a:xfrm>
          <a:prstGeom prst="rect">
            <a:avLst/>
          </a:prstGeom>
          <a:solidFill>
            <a:srgbClr val="FF0000"/>
          </a:solidFill>
          <a:extLst/>
        </p:spPr>
      </p:pic>
      <p:pic>
        <p:nvPicPr>
          <p:cNvPr id="66"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155" y="3630203"/>
            <a:ext cx="302537" cy="151961"/>
          </a:xfrm>
          <a:prstGeom prst="rect">
            <a:avLst/>
          </a:prstGeom>
          <a:solidFill>
            <a:srgbClr val="FF0000"/>
          </a:solidFill>
          <a:extLst/>
        </p:spPr>
      </p:pic>
      <p:pic>
        <p:nvPicPr>
          <p:cNvPr id="67"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3258" y="3695079"/>
            <a:ext cx="302537" cy="151961"/>
          </a:xfrm>
          <a:prstGeom prst="rect">
            <a:avLst/>
          </a:prstGeom>
          <a:solidFill>
            <a:srgbClr val="FF0000"/>
          </a:solidFill>
          <a:extLst/>
        </p:spPr>
      </p:pic>
      <p:pic>
        <p:nvPicPr>
          <p:cNvPr id="68"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548" y="3868812"/>
            <a:ext cx="302537" cy="151961"/>
          </a:xfrm>
          <a:prstGeom prst="rect">
            <a:avLst/>
          </a:prstGeom>
          <a:solidFill>
            <a:srgbClr val="FF0000"/>
          </a:solidFill>
          <a:extLst/>
        </p:spPr>
      </p:pic>
      <p:pic>
        <p:nvPicPr>
          <p:cNvPr id="69"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780" y="4020773"/>
            <a:ext cx="302537" cy="151961"/>
          </a:xfrm>
          <a:prstGeom prst="rect">
            <a:avLst/>
          </a:prstGeom>
          <a:solidFill>
            <a:srgbClr val="FF0000"/>
          </a:solidFill>
          <a:extLst/>
        </p:spPr>
      </p:pic>
      <p:pic>
        <p:nvPicPr>
          <p:cNvPr id="70"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7616" y="4144682"/>
            <a:ext cx="302537" cy="151961"/>
          </a:xfrm>
          <a:prstGeom prst="rect">
            <a:avLst/>
          </a:prstGeom>
          <a:solidFill>
            <a:srgbClr val="FF0000"/>
          </a:solidFill>
          <a:extLst/>
        </p:spPr>
      </p:pic>
      <p:pic>
        <p:nvPicPr>
          <p:cNvPr id="71"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6981" y="4410252"/>
            <a:ext cx="302537" cy="151961"/>
          </a:xfrm>
          <a:prstGeom prst="rect">
            <a:avLst/>
          </a:prstGeom>
          <a:solidFill>
            <a:srgbClr val="FF0000"/>
          </a:solidFill>
          <a:extLst/>
        </p:spPr>
      </p:pic>
      <p:pic>
        <p:nvPicPr>
          <p:cNvPr id="72" name="Picture 2" descr="C:\Users\fpratt32\AppData\Local\Microsoft\Windows\Temporary Internet Files\Content.IE5\54XTQRC7\MC900233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9366" y="4601371"/>
            <a:ext cx="302537" cy="151961"/>
          </a:xfrm>
          <a:prstGeom prst="rect">
            <a:avLst/>
          </a:prstGeom>
          <a:solidFill>
            <a:srgbClr val="FF0000"/>
          </a:solidFill>
          <a:extLst/>
        </p:spPr>
      </p:pic>
    </p:spTree>
    <p:extLst>
      <p:ext uri="{BB962C8B-B14F-4D97-AF65-F5344CB8AC3E}">
        <p14:creationId xmlns:p14="http://schemas.microsoft.com/office/powerpoint/2010/main" val="409843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r>
              <a:rPr lang="en-US" sz="7200" b="1" dirty="0" smtClean="0"/>
              <a:t>How Rare in State?</a:t>
            </a:r>
            <a:endParaRPr lang="en-US" sz="7200" b="1" dirty="0"/>
          </a:p>
        </p:txBody>
      </p:sp>
      <p:sp>
        <p:nvSpPr>
          <p:cNvPr id="4" name="Content Placeholder 3"/>
          <p:cNvSpPr>
            <a:spLocks noGrp="1"/>
          </p:cNvSpPr>
          <p:nvPr>
            <p:ph idx="1"/>
          </p:nvPr>
        </p:nvSpPr>
        <p:spPr>
          <a:solidFill>
            <a:srgbClr val="FFFF00"/>
          </a:solidFill>
        </p:spPr>
        <p:txBody>
          <a:bodyPr>
            <a:normAutofit lnSpcReduction="10000"/>
          </a:bodyPr>
          <a:lstStyle/>
          <a:p>
            <a:r>
              <a:rPr lang="en-US" b="1" dirty="0" smtClean="0"/>
              <a:t>Wi. Lakes w/Fisheries -7000+</a:t>
            </a:r>
          </a:p>
          <a:p>
            <a:r>
              <a:rPr lang="en-US" b="1" dirty="0" smtClean="0"/>
              <a:t>Two-Story Fishery ~ 200 (3%)</a:t>
            </a:r>
          </a:p>
          <a:p>
            <a:r>
              <a:rPr lang="en-US" b="1" dirty="0" smtClean="0"/>
              <a:t>Self-sustaining ~ 100  (1%)</a:t>
            </a:r>
          </a:p>
          <a:p>
            <a:r>
              <a:rPr lang="en-US" b="1" dirty="0" smtClean="0"/>
              <a:t>Classed ORW, no Lake </a:t>
            </a:r>
            <a:r>
              <a:rPr lang="en-US" b="1" dirty="0"/>
              <a:t>T</a:t>
            </a:r>
            <a:r>
              <a:rPr lang="en-US" b="1" dirty="0" smtClean="0"/>
              <a:t>rout, but Cisco AND Whitefish-  2 (LCO and Whitefish Lakes)</a:t>
            </a:r>
          </a:p>
          <a:p>
            <a:r>
              <a:rPr lang="en-US" b="1" dirty="0" smtClean="0"/>
              <a:t>“Big” (&gt; 1000 a.) – 1 (Only LCO)</a:t>
            </a:r>
          </a:p>
          <a:p>
            <a:r>
              <a:rPr lang="en-US" b="1" dirty="0" smtClean="0"/>
              <a:t>30-60% Loss from Climate Change</a:t>
            </a:r>
          </a:p>
          <a:p>
            <a:r>
              <a:rPr lang="en-US" b="1" dirty="0" smtClean="0"/>
              <a:t>Absolutely  Precious! (1% of 1%!!)</a:t>
            </a:r>
          </a:p>
          <a:p>
            <a:endParaRPr lang="en-US" dirty="0"/>
          </a:p>
        </p:txBody>
      </p:sp>
    </p:spTree>
    <p:extLst>
      <p:ext uri="{BB962C8B-B14F-4D97-AF65-F5344CB8AC3E}">
        <p14:creationId xmlns:p14="http://schemas.microsoft.com/office/powerpoint/2010/main" val="83496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Autofit/>
          </a:bodyPr>
          <a:lstStyle/>
          <a:p>
            <a:r>
              <a:rPr lang="en-US" sz="7200" b="1" dirty="0" smtClean="0"/>
              <a:t>How Rare in LCO?</a:t>
            </a:r>
            <a:endParaRPr lang="en-US" sz="7200" b="1" dirty="0"/>
          </a:p>
        </p:txBody>
      </p:sp>
      <p:sp>
        <p:nvSpPr>
          <p:cNvPr id="3" name="Content Placeholder 2"/>
          <p:cNvSpPr>
            <a:spLocks noGrp="1"/>
          </p:cNvSpPr>
          <p:nvPr>
            <p:ph idx="1"/>
          </p:nvPr>
        </p:nvSpPr>
        <p:spPr>
          <a:solidFill>
            <a:srgbClr val="FFFF00"/>
          </a:solidFill>
        </p:spPr>
        <p:txBody>
          <a:bodyPr/>
          <a:lstStyle/>
          <a:p>
            <a:r>
              <a:rPr lang="en-US" sz="4000" b="1" dirty="0" smtClean="0"/>
              <a:t>Cisco Habitat as low as  5 % LCO volume</a:t>
            </a:r>
          </a:p>
          <a:p>
            <a:r>
              <a:rPr lang="en-US" sz="4000" b="1" dirty="0" smtClean="0"/>
              <a:t>Whitefish Habitat as low as  0.25%</a:t>
            </a:r>
          </a:p>
          <a:p>
            <a:r>
              <a:rPr lang="en-US" sz="4000" b="1" dirty="0" smtClean="0"/>
              <a:t>(Musky Bay </a:t>
            </a:r>
            <a:r>
              <a:rPr lang="en-US" sz="4000" b="1" dirty="0"/>
              <a:t>~</a:t>
            </a:r>
            <a:r>
              <a:rPr lang="en-US" sz="4000" b="1" dirty="0" smtClean="0"/>
              <a:t> 1 % total lake volume)</a:t>
            </a:r>
          </a:p>
          <a:p>
            <a:r>
              <a:rPr lang="en-US" sz="4000" b="1" dirty="0" smtClean="0"/>
              <a:t>Sort of Rare</a:t>
            </a:r>
          </a:p>
          <a:p>
            <a:r>
              <a:rPr lang="en-US" sz="4000" b="1" dirty="0" smtClean="0"/>
              <a:t>Extremely Rare</a:t>
            </a:r>
          </a:p>
          <a:p>
            <a:pPr marL="0" indent="0">
              <a:buNone/>
            </a:pPr>
            <a:endParaRPr lang="en-US" b="1" dirty="0" smtClean="0"/>
          </a:p>
        </p:txBody>
      </p:sp>
    </p:spTree>
    <p:extLst>
      <p:ext uri="{BB962C8B-B14F-4D97-AF65-F5344CB8AC3E}">
        <p14:creationId xmlns:p14="http://schemas.microsoft.com/office/powerpoint/2010/main" val="216392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sz="5400" b="1" dirty="0" smtClean="0"/>
              <a:t>Coldwater Habitat in LCO</a:t>
            </a:r>
            <a:endParaRPr lang="en-US" sz="5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596575"/>
              </p:ext>
            </p:extLst>
          </p:nvPr>
        </p:nvGraphicFramePr>
        <p:xfrm>
          <a:off x="5334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759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Key Factors</a:t>
            </a:r>
            <a:endParaRPr lang="en-US" sz="9600" b="1" dirty="0"/>
          </a:p>
        </p:txBody>
      </p:sp>
      <p:sp>
        <p:nvSpPr>
          <p:cNvPr id="3" name="Content Placeholder 2"/>
          <p:cNvSpPr>
            <a:spLocks noGrp="1"/>
          </p:cNvSpPr>
          <p:nvPr>
            <p:ph idx="1"/>
          </p:nvPr>
        </p:nvSpPr>
        <p:spPr/>
        <p:txBody>
          <a:bodyPr>
            <a:normAutofit/>
          </a:bodyPr>
          <a:lstStyle/>
          <a:p>
            <a:r>
              <a:rPr lang="en-US" sz="6600" b="1" u="sng" dirty="0" smtClean="0">
                <a:solidFill>
                  <a:srgbClr val="FF0000"/>
                </a:solidFill>
              </a:rPr>
              <a:t>Temperature</a:t>
            </a:r>
            <a:r>
              <a:rPr lang="en-US" sz="6600" b="1" dirty="0" smtClean="0">
                <a:solidFill>
                  <a:srgbClr val="FF0000"/>
                </a:solidFill>
              </a:rPr>
              <a:t>- Climate Change (Warm Sept.)</a:t>
            </a:r>
          </a:p>
          <a:p>
            <a:r>
              <a:rPr lang="en-US" sz="6600" b="1" u="sng" dirty="0" smtClean="0">
                <a:solidFill>
                  <a:srgbClr val="FF0000"/>
                </a:solidFill>
              </a:rPr>
              <a:t>Oxygen</a:t>
            </a:r>
            <a:r>
              <a:rPr lang="en-US" sz="6600" b="1" dirty="0" smtClean="0">
                <a:solidFill>
                  <a:srgbClr val="FF0000"/>
                </a:solidFill>
              </a:rPr>
              <a:t>- Nutrients (P)</a:t>
            </a:r>
            <a:endParaRPr lang="en-US" sz="6600" b="1" dirty="0">
              <a:solidFill>
                <a:srgbClr val="FF0000"/>
              </a:solidFill>
            </a:endParaRPr>
          </a:p>
        </p:txBody>
      </p:sp>
      <p:sp>
        <p:nvSpPr>
          <p:cNvPr id="4" name="TextBox 3"/>
          <p:cNvSpPr txBox="1"/>
          <p:nvPr/>
        </p:nvSpPr>
        <p:spPr>
          <a:xfrm>
            <a:off x="838200" y="5257800"/>
            <a:ext cx="7239000" cy="923330"/>
          </a:xfrm>
          <a:prstGeom prst="rect">
            <a:avLst/>
          </a:prstGeom>
          <a:noFill/>
        </p:spPr>
        <p:txBody>
          <a:bodyPr wrap="square" rtlCol="0">
            <a:spAutoFit/>
          </a:bodyPr>
          <a:lstStyle/>
          <a:p>
            <a:r>
              <a:rPr lang="en-US" sz="5400" dirty="0" smtClean="0"/>
              <a:t>“</a:t>
            </a:r>
            <a:r>
              <a:rPr lang="en-US" sz="5400" b="1" i="1" dirty="0" smtClean="0"/>
              <a:t>Heating and Burning</a:t>
            </a:r>
            <a:r>
              <a:rPr lang="en-US" sz="5400" dirty="0" smtClean="0"/>
              <a:t>”</a:t>
            </a:r>
            <a:endParaRPr lang="en-US" sz="5400" dirty="0"/>
          </a:p>
        </p:txBody>
      </p:sp>
    </p:spTree>
    <p:extLst>
      <p:ext uri="{BB962C8B-B14F-4D97-AF65-F5344CB8AC3E}">
        <p14:creationId xmlns:p14="http://schemas.microsoft.com/office/powerpoint/2010/main" val="918219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t>CANARY IN THE COAL MINE</a:t>
            </a:r>
            <a:endParaRPr lang="en-US" b="1" dirty="0"/>
          </a:p>
        </p:txBody>
      </p:sp>
      <p:sp>
        <p:nvSpPr>
          <p:cNvPr id="3" name="Content Placeholder 2"/>
          <p:cNvSpPr>
            <a:spLocks noGrp="1"/>
          </p:cNvSpPr>
          <p:nvPr>
            <p:ph idx="1"/>
          </p:nvPr>
        </p:nvSpPr>
        <p:spPr>
          <a:solidFill>
            <a:srgbClr val="FFFF00"/>
          </a:solidFill>
        </p:spPr>
        <p:txBody>
          <a:bodyPr/>
          <a:lstStyle/>
          <a:p>
            <a:r>
              <a:rPr lang="en-US" b="1" dirty="0" smtClean="0"/>
              <a:t>Lake Whitefish go, and……..</a:t>
            </a:r>
          </a:p>
          <a:p>
            <a:r>
              <a:rPr lang="en-US" b="1" dirty="0" smtClean="0"/>
              <a:t>Cisco not far behind</a:t>
            </a:r>
          </a:p>
          <a:p>
            <a:r>
              <a:rPr lang="en-US" b="1" dirty="0" smtClean="0"/>
              <a:t>Trophy fishery follows suit</a:t>
            </a:r>
          </a:p>
          <a:p>
            <a:r>
              <a:rPr lang="en-US" b="1" dirty="0" smtClean="0"/>
              <a:t>4-6 ft. loss water clarity</a:t>
            </a:r>
          </a:p>
          <a:p>
            <a:r>
              <a:rPr lang="en-US" b="1" dirty="0" smtClean="0"/>
              <a:t>$3-6 M/year loss Sawyer County</a:t>
            </a:r>
          </a:p>
          <a:p>
            <a:r>
              <a:rPr lang="en-US" b="1" dirty="0" smtClean="0"/>
              <a:t>Children inherit a significantly degraded LCO</a:t>
            </a:r>
            <a:endParaRPr lang="en-US"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447800"/>
            <a:ext cx="2914650" cy="1295400"/>
          </a:xfrm>
          <a:prstGeom prst="rect">
            <a:avLst/>
          </a:prstGeom>
        </p:spPr>
      </p:pic>
      <p:sp>
        <p:nvSpPr>
          <p:cNvPr id="5" name="&quot;No&quot; Symbol 4"/>
          <p:cNvSpPr/>
          <p:nvPr/>
        </p:nvSpPr>
        <p:spPr>
          <a:xfrm>
            <a:off x="6324600" y="1638300"/>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3242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32657"/>
            <a:ext cx="8229600" cy="1143000"/>
          </a:xfrm>
          <a:solidFill>
            <a:srgbClr val="FF0000"/>
          </a:solidFill>
        </p:spPr>
        <p:txBody>
          <a:bodyPr>
            <a:normAutofit/>
          </a:bodyPr>
          <a:lstStyle/>
          <a:p>
            <a:r>
              <a:rPr lang="en-US" b="1" dirty="0" smtClean="0"/>
              <a:t>Fisheries Scientist- FRANK</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9" y="1600201"/>
            <a:ext cx="3429000" cy="3429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3941989"/>
            <a:ext cx="2133600" cy="10953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0" y="1600200"/>
            <a:ext cx="1828800" cy="136245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045241"/>
            <a:ext cx="2514600" cy="391257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037364"/>
            <a:ext cx="2362200" cy="177165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097189"/>
            <a:ext cx="2133600" cy="28448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0" y="5001530"/>
            <a:ext cx="3429000" cy="1895475"/>
          </a:xfrm>
          <a:prstGeom prst="rect">
            <a:avLst/>
          </a:prstGeom>
        </p:spPr>
      </p:pic>
      <p:pic>
        <p:nvPicPr>
          <p:cNvPr id="12" name="Content Placeholder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1312599"/>
            <a:ext cx="2057400" cy="9144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82402" y="2243892"/>
            <a:ext cx="1561598" cy="718764"/>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5482166" y="5629650"/>
            <a:ext cx="1409700" cy="639233"/>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5518754" y="4018563"/>
            <a:ext cx="1409700" cy="639233"/>
          </a:xfrm>
          <a:prstGeom prst="rect">
            <a:avLst/>
          </a:prstGeom>
        </p:spPr>
      </p:pic>
      <p:sp>
        <p:nvSpPr>
          <p:cNvPr id="3" name="TextBox 2"/>
          <p:cNvSpPr txBox="1"/>
          <p:nvPr/>
        </p:nvSpPr>
        <p:spPr>
          <a:xfrm>
            <a:off x="609600" y="4120344"/>
            <a:ext cx="1066800" cy="369332"/>
          </a:xfrm>
          <a:prstGeom prst="rect">
            <a:avLst/>
          </a:prstGeom>
          <a:noFill/>
        </p:spPr>
        <p:txBody>
          <a:bodyPr wrap="square" rtlCol="0">
            <a:spAutoFit/>
          </a:bodyPr>
          <a:lstStyle/>
          <a:p>
            <a:r>
              <a:rPr lang="en-US" b="1" dirty="0" smtClean="0">
                <a:solidFill>
                  <a:schemeClr val="accent6">
                    <a:lumMod val="50000"/>
                  </a:schemeClr>
                </a:solidFill>
              </a:rPr>
              <a:t>Fisherie</a:t>
            </a:r>
            <a:r>
              <a:rPr lang="en-US" b="1" dirty="0" smtClean="0"/>
              <a:t>s</a:t>
            </a:r>
            <a:endParaRPr lang="en-US" b="1" dirty="0"/>
          </a:p>
        </p:txBody>
      </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3700" y="1097190"/>
            <a:ext cx="1572535" cy="1246694"/>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39584" y="6169781"/>
            <a:ext cx="1409700" cy="639233"/>
          </a:xfrm>
          <a:prstGeom prst="rect">
            <a:avLst/>
          </a:prstGeom>
        </p:spPr>
      </p:pic>
    </p:spTree>
    <p:extLst>
      <p:ext uri="{BB962C8B-B14F-4D97-AF65-F5344CB8AC3E}">
        <p14:creationId xmlns:p14="http://schemas.microsoft.com/office/powerpoint/2010/main" val="224495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LCO Watershed</a:t>
            </a:r>
            <a:endParaRPr lang="en-US" sz="8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62" y="1339272"/>
            <a:ext cx="9144000" cy="4911634"/>
          </a:xfrm>
        </p:spPr>
      </p:pic>
      <p:sp>
        <p:nvSpPr>
          <p:cNvPr id="5" name="Curved Right Arrow 4"/>
          <p:cNvSpPr/>
          <p:nvPr/>
        </p:nvSpPr>
        <p:spPr>
          <a:xfrm>
            <a:off x="2362200" y="2667000"/>
            <a:ext cx="365760" cy="2651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Left Arrow 5"/>
          <p:cNvSpPr/>
          <p:nvPr/>
        </p:nvSpPr>
        <p:spPr>
          <a:xfrm>
            <a:off x="3003804" y="2434100"/>
            <a:ext cx="489204" cy="1211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2388460">
            <a:off x="4114800" y="4661916"/>
            <a:ext cx="762000"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2388460">
            <a:off x="2813304" y="5775410"/>
            <a:ext cx="380999" cy="1211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1187196" y="3505200"/>
            <a:ext cx="489204"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Right Arrow 9"/>
          <p:cNvSpPr/>
          <p:nvPr/>
        </p:nvSpPr>
        <p:spPr>
          <a:xfrm rot="9725519">
            <a:off x="473294" y="3155342"/>
            <a:ext cx="268437" cy="4181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Left Arrow 10"/>
          <p:cNvSpPr/>
          <p:nvPr/>
        </p:nvSpPr>
        <p:spPr>
          <a:xfrm rot="20455240">
            <a:off x="4337767" y="2133600"/>
            <a:ext cx="489204" cy="1211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00600" y="1687641"/>
            <a:ext cx="1371600" cy="369332"/>
          </a:xfrm>
          <a:prstGeom prst="rect">
            <a:avLst/>
          </a:prstGeom>
          <a:noFill/>
        </p:spPr>
        <p:txBody>
          <a:bodyPr wrap="square" rtlCol="0">
            <a:spAutoFit/>
          </a:bodyPr>
          <a:lstStyle/>
          <a:p>
            <a:r>
              <a:rPr lang="en-US" dirty="0" err="1" smtClean="0"/>
              <a:t>Sissabagama</a:t>
            </a:r>
            <a:endParaRPr lang="en-US" dirty="0"/>
          </a:p>
        </p:txBody>
      </p:sp>
      <p:sp>
        <p:nvSpPr>
          <p:cNvPr id="12" name="TextBox 11"/>
          <p:cNvSpPr txBox="1"/>
          <p:nvPr/>
        </p:nvSpPr>
        <p:spPr>
          <a:xfrm>
            <a:off x="3645601" y="2165997"/>
            <a:ext cx="685800" cy="369332"/>
          </a:xfrm>
          <a:prstGeom prst="rect">
            <a:avLst/>
          </a:prstGeom>
          <a:noFill/>
        </p:spPr>
        <p:txBody>
          <a:bodyPr wrap="square" rtlCol="0">
            <a:spAutoFit/>
          </a:bodyPr>
          <a:lstStyle/>
          <a:p>
            <a:r>
              <a:rPr lang="en-US" dirty="0" smtClean="0"/>
              <a:t>Sand</a:t>
            </a:r>
            <a:endParaRPr lang="en-US" dirty="0"/>
          </a:p>
        </p:txBody>
      </p:sp>
      <p:sp>
        <p:nvSpPr>
          <p:cNvPr id="13" name="TextBox 12"/>
          <p:cNvSpPr txBox="1"/>
          <p:nvPr/>
        </p:nvSpPr>
        <p:spPr>
          <a:xfrm>
            <a:off x="6934200" y="4267200"/>
            <a:ext cx="1828800" cy="369332"/>
          </a:xfrm>
          <a:prstGeom prst="rect">
            <a:avLst/>
          </a:prstGeom>
          <a:noFill/>
        </p:spPr>
        <p:txBody>
          <a:bodyPr wrap="square" rtlCol="0">
            <a:spAutoFit/>
          </a:bodyPr>
          <a:lstStyle/>
          <a:p>
            <a:r>
              <a:rPr lang="en-US" dirty="0" smtClean="0"/>
              <a:t>Grindstone</a:t>
            </a:r>
            <a:endParaRPr lang="en-US" dirty="0"/>
          </a:p>
        </p:txBody>
      </p:sp>
      <p:sp>
        <p:nvSpPr>
          <p:cNvPr id="14" name="TextBox 13"/>
          <p:cNvSpPr txBox="1"/>
          <p:nvPr/>
        </p:nvSpPr>
        <p:spPr>
          <a:xfrm>
            <a:off x="1251925" y="2505565"/>
            <a:ext cx="1751879" cy="369332"/>
          </a:xfrm>
          <a:prstGeom prst="rect">
            <a:avLst/>
          </a:prstGeom>
          <a:noFill/>
        </p:spPr>
        <p:txBody>
          <a:bodyPr wrap="square" rtlCol="0">
            <a:spAutoFit/>
          </a:bodyPr>
          <a:lstStyle/>
          <a:p>
            <a:r>
              <a:rPr lang="en-US" dirty="0" smtClean="0"/>
              <a:t>Whitefish</a:t>
            </a:r>
            <a:endParaRPr lang="en-US" dirty="0"/>
          </a:p>
        </p:txBody>
      </p:sp>
      <p:sp>
        <p:nvSpPr>
          <p:cNvPr id="15" name="TextBox 14"/>
          <p:cNvSpPr txBox="1"/>
          <p:nvPr/>
        </p:nvSpPr>
        <p:spPr>
          <a:xfrm>
            <a:off x="2209800" y="3747516"/>
            <a:ext cx="1038606" cy="646331"/>
          </a:xfrm>
          <a:prstGeom prst="rect">
            <a:avLst/>
          </a:prstGeom>
          <a:noFill/>
        </p:spPr>
        <p:txBody>
          <a:bodyPr wrap="square" rtlCol="0">
            <a:spAutoFit/>
          </a:bodyPr>
          <a:lstStyle/>
          <a:p>
            <a:r>
              <a:rPr lang="en-US" dirty="0" smtClean="0"/>
              <a:t>Big LCO</a:t>
            </a:r>
          </a:p>
          <a:p>
            <a:endParaRPr lang="en-US" dirty="0"/>
          </a:p>
        </p:txBody>
      </p:sp>
      <p:sp>
        <p:nvSpPr>
          <p:cNvPr id="16" name="TextBox 15"/>
          <p:cNvSpPr txBox="1"/>
          <p:nvPr/>
        </p:nvSpPr>
        <p:spPr>
          <a:xfrm>
            <a:off x="2765" y="2352505"/>
            <a:ext cx="762000" cy="646331"/>
          </a:xfrm>
          <a:prstGeom prst="rect">
            <a:avLst/>
          </a:prstGeom>
          <a:noFill/>
        </p:spPr>
        <p:txBody>
          <a:bodyPr wrap="square" rtlCol="0">
            <a:spAutoFit/>
          </a:bodyPr>
          <a:lstStyle/>
          <a:p>
            <a:r>
              <a:rPr lang="en-US" dirty="0" smtClean="0"/>
              <a:t>Billy Boy</a:t>
            </a:r>
            <a:endParaRPr lang="en-US" dirty="0"/>
          </a:p>
        </p:txBody>
      </p:sp>
      <p:sp>
        <p:nvSpPr>
          <p:cNvPr id="17" name="TextBox 16"/>
          <p:cNvSpPr txBox="1"/>
          <p:nvPr/>
        </p:nvSpPr>
        <p:spPr>
          <a:xfrm>
            <a:off x="523202" y="3626358"/>
            <a:ext cx="696066" cy="369332"/>
          </a:xfrm>
          <a:prstGeom prst="rect">
            <a:avLst/>
          </a:prstGeom>
          <a:noFill/>
        </p:spPr>
        <p:txBody>
          <a:bodyPr wrap="square" rtlCol="0">
            <a:spAutoFit/>
          </a:bodyPr>
          <a:lstStyle/>
          <a:p>
            <a:r>
              <a:rPr lang="en-US" dirty="0" smtClean="0"/>
              <a:t>Little</a:t>
            </a:r>
            <a:endParaRPr lang="en-US" dirty="0"/>
          </a:p>
        </p:txBody>
      </p:sp>
      <p:sp>
        <p:nvSpPr>
          <p:cNvPr id="18" name="TextBox 17"/>
          <p:cNvSpPr txBox="1"/>
          <p:nvPr/>
        </p:nvSpPr>
        <p:spPr>
          <a:xfrm>
            <a:off x="3274373" y="5681319"/>
            <a:ext cx="1066800" cy="646331"/>
          </a:xfrm>
          <a:prstGeom prst="rect">
            <a:avLst/>
          </a:prstGeom>
          <a:noFill/>
        </p:spPr>
        <p:txBody>
          <a:bodyPr wrap="square" rtlCol="0">
            <a:spAutoFit/>
          </a:bodyPr>
          <a:lstStyle/>
          <a:p>
            <a:r>
              <a:rPr lang="en-US" dirty="0" smtClean="0"/>
              <a:t>(Osprey/Round)</a:t>
            </a:r>
            <a:endParaRPr lang="en-US" dirty="0"/>
          </a:p>
        </p:txBody>
      </p:sp>
      <p:sp>
        <p:nvSpPr>
          <p:cNvPr id="19" name="Left Arrow 18"/>
          <p:cNvSpPr/>
          <p:nvPr/>
        </p:nvSpPr>
        <p:spPr>
          <a:xfrm rot="2388460">
            <a:off x="4140901" y="6226077"/>
            <a:ext cx="380999" cy="49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rot="2388460">
            <a:off x="1828799" y="4026861"/>
            <a:ext cx="762000"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rot="20455240">
            <a:off x="3367230" y="3065767"/>
            <a:ext cx="489204" cy="1211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20455240">
            <a:off x="4347539" y="2926415"/>
            <a:ext cx="489204" cy="1211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5887366" flipV="1">
            <a:off x="711533" y="4185212"/>
            <a:ext cx="38099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rot="9098373" flipV="1">
            <a:off x="1109489" y="4462154"/>
            <a:ext cx="38099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553200" y="1600200"/>
            <a:ext cx="2590800" cy="923330"/>
          </a:xfrm>
          <a:prstGeom prst="rect">
            <a:avLst/>
          </a:prstGeom>
          <a:noFill/>
        </p:spPr>
        <p:txBody>
          <a:bodyPr wrap="square" rtlCol="0">
            <a:spAutoFit/>
          </a:bodyPr>
          <a:lstStyle/>
          <a:p>
            <a:r>
              <a:rPr lang="en-US" b="1" dirty="0" smtClean="0">
                <a:solidFill>
                  <a:srgbClr val="FFFF00"/>
                </a:solidFill>
              </a:rPr>
              <a:t>69,000 acres</a:t>
            </a:r>
          </a:p>
          <a:p>
            <a:r>
              <a:rPr lang="en-US" b="1" dirty="0" smtClean="0">
                <a:solidFill>
                  <a:srgbClr val="FFFF00"/>
                </a:solidFill>
              </a:rPr>
              <a:t>-80% land/20% Water</a:t>
            </a:r>
          </a:p>
          <a:p>
            <a:r>
              <a:rPr lang="en-US" b="1" dirty="0" smtClean="0">
                <a:solidFill>
                  <a:srgbClr val="FFFF00"/>
                </a:solidFill>
              </a:rPr>
              <a:t>8% </a:t>
            </a:r>
            <a:r>
              <a:rPr lang="en-US" b="1" smtClean="0">
                <a:solidFill>
                  <a:srgbClr val="FFFF00"/>
                </a:solidFill>
              </a:rPr>
              <a:t>Sawyer County</a:t>
            </a:r>
            <a:endParaRPr lang="en-US" b="1" dirty="0">
              <a:solidFill>
                <a:srgbClr val="FFFF00"/>
              </a:solidFill>
            </a:endParaRPr>
          </a:p>
        </p:txBody>
      </p:sp>
      <p:sp>
        <p:nvSpPr>
          <p:cNvPr id="26" name="Curved Down Arrow 25"/>
          <p:cNvSpPr/>
          <p:nvPr/>
        </p:nvSpPr>
        <p:spPr>
          <a:xfrm rot="1144017">
            <a:off x="4350279" y="2505566"/>
            <a:ext cx="555234" cy="21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0900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600200"/>
          </a:xfrm>
          <a:solidFill>
            <a:srgbClr val="FF0000"/>
          </a:solidFill>
        </p:spPr>
        <p:txBody>
          <a:bodyPr>
            <a:noAutofit/>
          </a:bodyPr>
          <a:lstStyle/>
          <a:p>
            <a:r>
              <a:rPr lang="en-US" sz="2800" b="1" u="sng" dirty="0" err="1" smtClean="0"/>
              <a:t>Phosphorus</a:t>
            </a:r>
            <a:r>
              <a:rPr lang="en-US" sz="9600" b="1" u="sng" dirty="0" err="1" smtClean="0"/>
              <a:t>The</a:t>
            </a:r>
            <a:r>
              <a:rPr lang="en-US" sz="9600" b="1" u="sng" dirty="0" smtClean="0"/>
              <a:t> BIG P</a:t>
            </a:r>
            <a:endParaRPr lang="en-US" sz="9600" b="1" u="sng" dirty="0"/>
          </a:p>
        </p:txBody>
      </p:sp>
      <p:sp>
        <p:nvSpPr>
          <p:cNvPr id="3" name="Content Placeholder 2"/>
          <p:cNvSpPr>
            <a:spLocks noGrp="1"/>
          </p:cNvSpPr>
          <p:nvPr>
            <p:ph idx="1"/>
          </p:nvPr>
        </p:nvSpPr>
        <p:spPr>
          <a:xfrm>
            <a:off x="0" y="1600200"/>
            <a:ext cx="9144000" cy="5257800"/>
          </a:xfrm>
          <a:solidFill>
            <a:srgbClr val="FFFF00"/>
          </a:solidFill>
        </p:spPr>
        <p:txBody>
          <a:bodyPr>
            <a:normAutofit/>
          </a:bodyPr>
          <a:lstStyle/>
          <a:p>
            <a:pPr marL="0" indent="0">
              <a:buNone/>
            </a:pPr>
            <a:r>
              <a:rPr lang="en-US" b="1" u="sng" dirty="0" smtClean="0"/>
              <a:t>THE Critical limiting nutrient </a:t>
            </a:r>
            <a:r>
              <a:rPr lang="en-US" b="1" dirty="0" smtClean="0"/>
              <a:t>for plants in most lakes</a:t>
            </a:r>
          </a:p>
          <a:p>
            <a:r>
              <a:rPr lang="en-US" b="1" dirty="0" smtClean="0"/>
              <a:t>Very low concentrations (ppb!)</a:t>
            </a:r>
          </a:p>
          <a:p>
            <a:r>
              <a:rPr lang="en-US" b="1" dirty="0" smtClean="0"/>
              <a:t>Man induced- septic and agriculture</a:t>
            </a:r>
          </a:p>
          <a:p>
            <a:r>
              <a:rPr lang="en-US" b="1" dirty="0" smtClean="0"/>
              <a:t>“Natural”-atmospheric+ run-off (increasing?)</a:t>
            </a:r>
          </a:p>
          <a:p>
            <a:r>
              <a:rPr lang="en-US" b="1" dirty="0" smtClean="0"/>
              <a:t>Recycled from sediment</a:t>
            </a:r>
          </a:p>
          <a:p>
            <a:r>
              <a:rPr lang="en-US" b="1" dirty="0" smtClean="0"/>
              <a:t>Two-Story “tipping point”? (12-15 ppb?)</a:t>
            </a:r>
          </a:p>
          <a:p>
            <a:r>
              <a:rPr lang="en-US" b="1" dirty="0" smtClean="0"/>
              <a:t>4-6 ft. reduction in water clarity</a:t>
            </a:r>
            <a:endParaRPr lang="en-US" b="1" dirty="0"/>
          </a:p>
        </p:txBody>
      </p:sp>
    </p:spTree>
    <p:extLst>
      <p:ext uri="{BB962C8B-B14F-4D97-AF65-F5344CB8AC3E}">
        <p14:creationId xmlns:p14="http://schemas.microsoft.com/office/powerpoint/2010/main" val="932731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P sources to a Lake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99" y="2133600"/>
            <a:ext cx="9046399" cy="4343400"/>
          </a:xfrm>
        </p:spPr>
      </p:pic>
      <p:sp>
        <p:nvSpPr>
          <p:cNvPr id="3" name="TextBox 2"/>
          <p:cNvSpPr txBox="1"/>
          <p:nvPr/>
        </p:nvSpPr>
        <p:spPr>
          <a:xfrm>
            <a:off x="1066800" y="1600200"/>
            <a:ext cx="6248400" cy="646331"/>
          </a:xfrm>
          <a:prstGeom prst="rect">
            <a:avLst/>
          </a:prstGeom>
          <a:noFill/>
        </p:spPr>
        <p:txBody>
          <a:bodyPr wrap="square" rtlCol="0">
            <a:spAutoFit/>
          </a:bodyPr>
          <a:lstStyle/>
          <a:p>
            <a:r>
              <a:rPr lang="en-US" b="1" i="1" u="sng" dirty="0" smtClean="0"/>
              <a:t>LCO TMDL Study- </a:t>
            </a:r>
            <a:r>
              <a:rPr lang="en-US" b="1" dirty="0" smtClean="0"/>
              <a:t>Determine How Much , Sources,  and What In-puts Can be Tolerated by 2015</a:t>
            </a:r>
            <a:endParaRPr lang="en-US" b="1" dirty="0"/>
          </a:p>
        </p:txBody>
      </p:sp>
    </p:spTree>
    <p:extLst>
      <p:ext uri="{BB962C8B-B14F-4D97-AF65-F5344CB8AC3E}">
        <p14:creationId xmlns:p14="http://schemas.microsoft.com/office/powerpoint/2010/main" val="986463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3114" cy="1676400"/>
          </a:xfrm>
          <a:solidFill>
            <a:srgbClr val="FF0000"/>
          </a:solidFill>
        </p:spPr>
        <p:txBody>
          <a:bodyPr>
            <a:normAutofit/>
          </a:bodyPr>
          <a:lstStyle/>
          <a:p>
            <a:r>
              <a:rPr lang="en-US" sz="4800" b="1" u="sng" dirty="0" smtClean="0"/>
              <a:t>Summary-What does it Mean? </a:t>
            </a:r>
            <a:endParaRPr lang="en-US" sz="4800" b="1" u="sng" dirty="0"/>
          </a:p>
        </p:txBody>
      </p:sp>
      <p:sp>
        <p:nvSpPr>
          <p:cNvPr id="3" name="Content Placeholder 2"/>
          <p:cNvSpPr>
            <a:spLocks noGrp="1"/>
          </p:cNvSpPr>
          <p:nvPr>
            <p:ph idx="1"/>
          </p:nvPr>
        </p:nvSpPr>
        <p:spPr>
          <a:xfrm>
            <a:off x="0" y="1600200"/>
            <a:ext cx="9220200" cy="5236029"/>
          </a:xfrm>
          <a:solidFill>
            <a:srgbClr val="FFFF00"/>
          </a:solidFill>
        </p:spPr>
        <p:txBody>
          <a:bodyPr/>
          <a:lstStyle/>
          <a:p>
            <a:r>
              <a:rPr lang="en-US" b="1" dirty="0">
                <a:solidFill>
                  <a:srgbClr val="FF0000"/>
                </a:solidFill>
              </a:rPr>
              <a:t>R</a:t>
            </a:r>
            <a:r>
              <a:rPr lang="en-US" b="1" dirty="0" smtClean="0">
                <a:solidFill>
                  <a:srgbClr val="FF0000"/>
                </a:solidFill>
              </a:rPr>
              <a:t>isk Loss of </a:t>
            </a:r>
            <a:r>
              <a:rPr lang="en-US" b="1" dirty="0">
                <a:solidFill>
                  <a:srgbClr val="FF0000"/>
                </a:solidFill>
              </a:rPr>
              <a:t>T</a:t>
            </a:r>
            <a:r>
              <a:rPr lang="en-US" b="1" dirty="0" smtClean="0">
                <a:solidFill>
                  <a:srgbClr val="FF0000"/>
                </a:solidFill>
              </a:rPr>
              <a:t>wo-story Fishery</a:t>
            </a:r>
          </a:p>
          <a:p>
            <a:r>
              <a:rPr lang="en-US" b="1" dirty="0" smtClean="0">
                <a:solidFill>
                  <a:srgbClr val="FF0000"/>
                </a:solidFill>
              </a:rPr>
              <a:t>Loss of Quality Fishery and Water Quality</a:t>
            </a:r>
          </a:p>
          <a:p>
            <a:r>
              <a:rPr lang="en-US" b="1" dirty="0" smtClean="0">
                <a:solidFill>
                  <a:srgbClr val="FF0000"/>
                </a:solidFill>
              </a:rPr>
              <a:t>Future of our Children’s LCO</a:t>
            </a:r>
          </a:p>
          <a:p>
            <a:r>
              <a:rPr lang="en-US" b="1" dirty="0" smtClean="0">
                <a:solidFill>
                  <a:srgbClr val="FF0000"/>
                </a:solidFill>
              </a:rPr>
              <a:t>Need Pro-</a:t>
            </a:r>
            <a:r>
              <a:rPr lang="en-US" b="1" dirty="0" err="1" smtClean="0">
                <a:solidFill>
                  <a:srgbClr val="FF0000"/>
                </a:solidFill>
              </a:rPr>
              <a:t>active,watershed</a:t>
            </a:r>
            <a:r>
              <a:rPr lang="en-US" b="1" dirty="0" smtClean="0">
                <a:solidFill>
                  <a:srgbClr val="FF0000"/>
                </a:solidFill>
              </a:rPr>
              <a:t>-based,</a:t>
            </a:r>
          </a:p>
          <a:p>
            <a:pPr marL="0" indent="0">
              <a:buNone/>
            </a:pPr>
            <a:r>
              <a:rPr lang="en-US" b="1" dirty="0" smtClean="0">
                <a:solidFill>
                  <a:srgbClr val="FF0000"/>
                </a:solidFill>
              </a:rPr>
              <a:t> Phosphorus Management, NOW</a:t>
            </a:r>
          </a:p>
          <a:p>
            <a:pPr marL="0" indent="0">
              <a:buNone/>
            </a:pPr>
            <a:endParaRPr lang="en-US" b="1" dirty="0" smtClean="0">
              <a:solidFill>
                <a:srgbClr val="FF0000"/>
              </a:solidFill>
            </a:endParaRPr>
          </a:p>
          <a:p>
            <a:pPr marL="0" indent="0">
              <a:buNone/>
            </a:pPr>
            <a:endParaRPr lang="en-US" b="1" dirty="0">
              <a:solidFill>
                <a:srgbClr val="FF0000"/>
              </a:solidFill>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810000"/>
            <a:ext cx="2115312" cy="3048000"/>
          </a:xfrm>
          <a:prstGeom prst="rect">
            <a:avLst/>
          </a:prstGeom>
        </p:spPr>
      </p:pic>
      <p:sp>
        <p:nvSpPr>
          <p:cNvPr id="8" name="TextBox 7"/>
          <p:cNvSpPr txBox="1"/>
          <p:nvPr/>
        </p:nvSpPr>
        <p:spPr>
          <a:xfrm>
            <a:off x="2057400" y="4191000"/>
            <a:ext cx="1752600" cy="1569660"/>
          </a:xfrm>
          <a:prstGeom prst="rect">
            <a:avLst/>
          </a:prstGeom>
          <a:noFill/>
        </p:spPr>
        <p:txBody>
          <a:bodyPr wrap="square" rtlCol="0">
            <a:spAutoFit/>
          </a:bodyPr>
          <a:lstStyle/>
          <a:p>
            <a:r>
              <a:rPr lang="en-US" sz="9600" b="1" dirty="0" smtClean="0">
                <a:latin typeface="Arial Black" pitchFamily="34" charset="0"/>
              </a:rPr>
              <a:t>P</a:t>
            </a:r>
            <a:endParaRPr lang="en-US" sz="9600" b="1" dirty="0">
              <a:latin typeface="Arial Black" pitchFamily="34" charset="0"/>
            </a:endParaRPr>
          </a:p>
        </p:txBody>
      </p:sp>
      <p:sp>
        <p:nvSpPr>
          <p:cNvPr id="9" name="&quot;No&quot; Symbol 8"/>
          <p:cNvSpPr/>
          <p:nvPr/>
        </p:nvSpPr>
        <p:spPr>
          <a:xfrm>
            <a:off x="2612571" y="4435929"/>
            <a:ext cx="642258" cy="685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850481"/>
            <a:ext cx="811054" cy="681038"/>
          </a:xfrm>
          <a:prstGeom prst="rect">
            <a:avLst/>
          </a:prstGeom>
        </p:spPr>
      </p:pic>
    </p:spTree>
    <p:extLst>
      <p:ext uri="{BB962C8B-B14F-4D97-AF65-F5344CB8AC3E}">
        <p14:creationId xmlns:p14="http://schemas.microsoft.com/office/powerpoint/2010/main" val="2269479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600200"/>
          </a:xfrm>
          <a:solidFill>
            <a:srgbClr val="FF0000"/>
          </a:solidFill>
        </p:spPr>
        <p:txBody>
          <a:bodyPr>
            <a:noAutofit/>
          </a:bodyPr>
          <a:lstStyle/>
          <a:p>
            <a:r>
              <a:rPr lang="en-US" sz="9600" b="1" dirty="0" smtClean="0"/>
              <a:t>What to Do?</a:t>
            </a:r>
            <a:endParaRPr lang="en-US" sz="9600" b="1" dirty="0"/>
          </a:p>
        </p:txBody>
      </p:sp>
      <p:sp>
        <p:nvSpPr>
          <p:cNvPr id="4" name="Content Placeholder 3"/>
          <p:cNvSpPr>
            <a:spLocks noGrp="1"/>
          </p:cNvSpPr>
          <p:nvPr>
            <p:ph idx="1"/>
          </p:nvPr>
        </p:nvSpPr>
        <p:spPr>
          <a:xfrm>
            <a:off x="0" y="1600200"/>
            <a:ext cx="9144000" cy="5257800"/>
          </a:xfrm>
          <a:solidFill>
            <a:srgbClr val="FFFF00"/>
          </a:solidFill>
        </p:spPr>
        <p:txBody>
          <a:bodyPr>
            <a:noAutofit/>
          </a:bodyPr>
          <a:lstStyle/>
          <a:p>
            <a:r>
              <a:rPr lang="en-US" b="1" dirty="0" smtClean="0"/>
              <a:t>Finish TMDL</a:t>
            </a:r>
          </a:p>
          <a:p>
            <a:r>
              <a:rPr lang="en-US" b="1" dirty="0" smtClean="0"/>
              <a:t>Closed </a:t>
            </a:r>
            <a:r>
              <a:rPr lang="en-US" b="1" dirty="0"/>
              <a:t>Circuit </a:t>
            </a:r>
            <a:r>
              <a:rPr lang="en-US" b="1" dirty="0" smtClean="0"/>
              <a:t>Agriculture</a:t>
            </a:r>
          </a:p>
          <a:p>
            <a:r>
              <a:rPr lang="en-US" b="1" dirty="0" smtClean="0"/>
              <a:t>Aggressively Limit P ( &lt; 12 ppb)</a:t>
            </a:r>
          </a:p>
          <a:p>
            <a:r>
              <a:rPr lang="en-US" b="1" dirty="0" smtClean="0"/>
              <a:t>Musky Bay</a:t>
            </a:r>
          </a:p>
          <a:p>
            <a:r>
              <a:rPr lang="en-US" b="1" dirty="0" smtClean="0"/>
              <a:t>Buffer Watershed</a:t>
            </a:r>
          </a:p>
          <a:p>
            <a:r>
              <a:rPr lang="en-US" b="1" dirty="0" smtClean="0"/>
              <a:t>No Smelt</a:t>
            </a:r>
          </a:p>
          <a:p>
            <a:r>
              <a:rPr lang="en-US" b="1" dirty="0" smtClean="0"/>
              <a:t>Watershed Focus- Lake District? </a:t>
            </a:r>
          </a:p>
          <a:p>
            <a:r>
              <a:rPr lang="en-US" b="1" dirty="0" smtClean="0"/>
              <a:t>STEWARDSHIP WITH FUTURE VIEW</a:t>
            </a:r>
            <a:endParaRPr lang="en-US" b="1" dirty="0"/>
          </a:p>
        </p:txBody>
      </p:sp>
    </p:spTree>
    <p:extLst>
      <p:ext uri="{BB962C8B-B14F-4D97-AF65-F5344CB8AC3E}">
        <p14:creationId xmlns:p14="http://schemas.microsoft.com/office/powerpoint/2010/main" val="17979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089572" cy="1341438"/>
          </a:xfrm>
          <a:solidFill>
            <a:srgbClr val="92D050"/>
          </a:solidFill>
        </p:spPr>
        <p:txBody>
          <a:bodyPr>
            <a:noAutofit/>
          </a:bodyPr>
          <a:lstStyle/>
          <a:p>
            <a:r>
              <a:rPr lang="en-US" sz="7200" b="1" dirty="0" smtClean="0"/>
              <a:t>Aquatic Education</a:t>
            </a:r>
            <a:endParaRPr lang="en-US" sz="7200" b="1" dirty="0"/>
          </a:p>
        </p:txBody>
      </p:sp>
      <p:sp>
        <p:nvSpPr>
          <p:cNvPr id="4" name="Content Placeholder 3"/>
          <p:cNvSpPr>
            <a:spLocks noGrp="1"/>
          </p:cNvSpPr>
          <p:nvPr>
            <p:ph idx="1"/>
          </p:nvPr>
        </p:nvSpPr>
        <p:spPr>
          <a:xfrm>
            <a:off x="0" y="1371600"/>
            <a:ext cx="8077200" cy="3840163"/>
          </a:xfrm>
          <a:solidFill>
            <a:srgbClr val="FFFF00"/>
          </a:solidFill>
        </p:spPr>
        <p:txBody>
          <a:bodyPr>
            <a:normAutofit/>
          </a:bodyPr>
          <a:lstStyle/>
          <a:p>
            <a:r>
              <a:rPr lang="en-US" sz="4000" b="1" u="sng" dirty="0" smtClean="0"/>
              <a:t>Family Fishing- </a:t>
            </a:r>
            <a:r>
              <a:rPr lang="en-US" sz="4000" b="1" dirty="0" err="1" smtClean="0"/>
              <a:t>Shues</a:t>
            </a:r>
            <a:r>
              <a:rPr lang="en-US" sz="4000" b="1" dirty="0" smtClean="0"/>
              <a:t> Pond</a:t>
            </a:r>
          </a:p>
          <a:p>
            <a:r>
              <a:rPr lang="en-US" b="1" u="sng" dirty="0" smtClean="0"/>
              <a:t>Fishing 101 Seniors- </a:t>
            </a:r>
            <a:r>
              <a:rPr lang="en-US" b="1" dirty="0" smtClean="0"/>
              <a:t>Tuesday AM</a:t>
            </a:r>
          </a:p>
          <a:p>
            <a:r>
              <a:rPr lang="en-US" b="1" u="sng" dirty="0" smtClean="0"/>
              <a:t>River Rats </a:t>
            </a:r>
            <a:r>
              <a:rPr lang="en-US" b="1" dirty="0" smtClean="0"/>
              <a:t>, Cable, July 9</a:t>
            </a:r>
          </a:p>
          <a:p>
            <a:r>
              <a:rPr lang="en-US" sz="5400" b="1" u="sng" dirty="0" smtClean="0"/>
              <a:t>Read a Fish</a:t>
            </a:r>
            <a:endParaRPr lang="en-US" sz="5400"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20" y="4220941"/>
            <a:ext cx="2742520" cy="25168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639" y="3429000"/>
            <a:ext cx="1873705" cy="18989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99" y="4219285"/>
            <a:ext cx="2068182" cy="26387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19285"/>
            <a:ext cx="2057400" cy="25717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199" y="5366060"/>
            <a:ext cx="1774373" cy="145763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6373" y="1371600"/>
            <a:ext cx="2743200" cy="20574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2239" y="4919771"/>
            <a:ext cx="1295400" cy="194964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6461" y="3429000"/>
            <a:ext cx="1266825" cy="1447800"/>
          </a:xfrm>
          <a:prstGeom prst="rect">
            <a:avLst/>
          </a:prstGeom>
        </p:spPr>
      </p:pic>
      <p:sp>
        <p:nvSpPr>
          <p:cNvPr id="15" name="TextBox 14"/>
          <p:cNvSpPr txBox="1"/>
          <p:nvPr/>
        </p:nvSpPr>
        <p:spPr>
          <a:xfrm rot="19631464">
            <a:off x="6342999" y="1384701"/>
            <a:ext cx="1300766" cy="461665"/>
          </a:xfrm>
          <a:prstGeom prst="rect">
            <a:avLst/>
          </a:prstGeom>
          <a:noFill/>
        </p:spPr>
        <p:txBody>
          <a:bodyPr wrap="square" rtlCol="0">
            <a:spAutoFit/>
          </a:bodyPr>
          <a:lstStyle/>
          <a:p>
            <a:r>
              <a:rPr lang="en-US" sz="2400" b="1" dirty="0" smtClean="0"/>
              <a:t>TODAY!</a:t>
            </a:r>
            <a:endParaRPr lang="en-US" sz="2400" b="1" dirty="0"/>
          </a:p>
        </p:txBody>
      </p:sp>
    </p:spTree>
    <p:extLst>
      <p:ext uri="{BB962C8B-B14F-4D97-AF65-F5344CB8AC3E}">
        <p14:creationId xmlns:p14="http://schemas.microsoft.com/office/powerpoint/2010/main" val="88330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a:solidFill>
            <a:srgbClr val="92D050"/>
          </a:solidFill>
        </p:spPr>
        <p:txBody>
          <a:bodyPr>
            <a:noAutofit/>
          </a:bodyPr>
          <a:lstStyle/>
          <a:p>
            <a:r>
              <a:rPr lang="en-US" sz="9600" b="1" u="sng" dirty="0" smtClean="0"/>
              <a:t>Loon Calls</a:t>
            </a:r>
            <a:endParaRPr lang="en-US" sz="9600" b="1" u="sng" dirty="0"/>
          </a:p>
        </p:txBody>
      </p:sp>
      <p:sp>
        <p:nvSpPr>
          <p:cNvPr id="3" name="Content Placeholder 2"/>
          <p:cNvSpPr>
            <a:spLocks noGrp="1"/>
          </p:cNvSpPr>
          <p:nvPr>
            <p:ph idx="1"/>
          </p:nvPr>
        </p:nvSpPr>
        <p:spPr>
          <a:xfrm>
            <a:off x="0" y="1600200"/>
            <a:ext cx="9144000" cy="5257800"/>
          </a:xfrm>
          <a:solidFill>
            <a:srgbClr val="FFFF00"/>
          </a:solidFill>
        </p:spPr>
        <p:txBody>
          <a:bodyPr>
            <a:normAutofit/>
          </a:bodyPr>
          <a:lstStyle/>
          <a:p>
            <a:r>
              <a:rPr lang="en-US" sz="7200" b="1" dirty="0" smtClean="0"/>
              <a:t>“Limnology 101”</a:t>
            </a:r>
          </a:p>
          <a:p>
            <a:r>
              <a:rPr lang="en-US" sz="7200" b="1" dirty="0" smtClean="0"/>
              <a:t>“Two-Story Lakes”</a:t>
            </a:r>
          </a:p>
          <a:p>
            <a:r>
              <a:rPr lang="en-US" sz="7200" b="1" dirty="0" smtClean="0"/>
              <a:t>Study of Lakes</a:t>
            </a:r>
            <a:endParaRPr lang="en-US" sz="7200" b="1" dirty="0"/>
          </a:p>
        </p:txBody>
      </p:sp>
    </p:spTree>
    <p:extLst>
      <p:ext uri="{BB962C8B-B14F-4D97-AF65-F5344CB8AC3E}">
        <p14:creationId xmlns:p14="http://schemas.microsoft.com/office/powerpoint/2010/main" val="317213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1524000"/>
          </a:xfrm>
          <a:solidFill>
            <a:srgbClr val="FF0000"/>
          </a:solidFill>
        </p:spPr>
        <p:txBody>
          <a:bodyPr>
            <a:noAutofit/>
          </a:bodyPr>
          <a:lstStyle/>
          <a:p>
            <a:r>
              <a:rPr lang="en-US" sz="7200" b="1" dirty="0" smtClean="0"/>
              <a:t>Lake +Water Rules</a:t>
            </a:r>
            <a:endParaRPr lang="en-US" sz="7200" b="1" dirty="0"/>
          </a:p>
        </p:txBody>
      </p:sp>
      <p:sp>
        <p:nvSpPr>
          <p:cNvPr id="4" name="Content Placeholder 3"/>
          <p:cNvSpPr>
            <a:spLocks noGrp="1"/>
          </p:cNvSpPr>
          <p:nvPr>
            <p:ph idx="1"/>
          </p:nvPr>
        </p:nvSpPr>
        <p:spPr>
          <a:xfrm>
            <a:off x="0" y="1600200"/>
            <a:ext cx="9144000" cy="5181600"/>
          </a:xfrm>
          <a:solidFill>
            <a:srgbClr val="FFFF00"/>
          </a:solidFill>
        </p:spPr>
        <p:txBody>
          <a:bodyPr>
            <a:normAutofit fontScale="92500" lnSpcReduction="10000"/>
          </a:bodyPr>
          <a:lstStyle/>
          <a:p>
            <a:r>
              <a:rPr lang="en-US" sz="3600" b="1" dirty="0" smtClean="0"/>
              <a:t>Water heated at surface</a:t>
            </a:r>
          </a:p>
          <a:p>
            <a:r>
              <a:rPr lang="en-US" sz="3600" b="1" dirty="0" smtClean="0"/>
              <a:t>Cold-sinks/warm rises</a:t>
            </a:r>
          </a:p>
          <a:p>
            <a:r>
              <a:rPr lang="en-US" sz="3600" b="1" dirty="0" smtClean="0"/>
              <a:t>Densest at 40 degrees F ( 4 C)</a:t>
            </a:r>
          </a:p>
          <a:p>
            <a:r>
              <a:rPr lang="en-US" sz="3600" b="1" dirty="0" smtClean="0"/>
              <a:t>Deep Lakes “stratify” into 3 layers, summer</a:t>
            </a:r>
          </a:p>
          <a:p>
            <a:r>
              <a:rPr lang="en-US" sz="3600" b="1" dirty="0" smtClean="0"/>
              <a:t>Oxygen in at surface from wind and photosynthesis</a:t>
            </a:r>
          </a:p>
          <a:p>
            <a:r>
              <a:rPr lang="en-US" sz="3600" b="1" dirty="0" smtClean="0"/>
              <a:t>Oxygen used in depths by respiration and decay (burn)</a:t>
            </a:r>
          </a:p>
          <a:p>
            <a:r>
              <a:rPr lang="en-US" sz="3600" b="1" dirty="0" smtClean="0"/>
              <a:t>“Thermo-chemistry” </a:t>
            </a:r>
            <a:r>
              <a:rPr lang="en-US" sz="3600" b="1" dirty="0"/>
              <a:t>I</a:t>
            </a:r>
            <a:r>
              <a:rPr lang="en-US" sz="3600" b="1" dirty="0" smtClean="0"/>
              <a:t>ndex Lake Health</a:t>
            </a:r>
            <a:endParaRPr lang="en-US" sz="3600" b="1" dirty="0"/>
          </a:p>
        </p:txBody>
      </p:sp>
    </p:spTree>
    <p:extLst>
      <p:ext uri="{BB962C8B-B14F-4D97-AF65-F5344CB8AC3E}">
        <p14:creationId xmlns:p14="http://schemas.microsoft.com/office/powerpoint/2010/main" val="279086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12819723"/>
              </p:ext>
            </p:extLst>
          </p:nvPr>
        </p:nvGraphicFramePr>
        <p:xfrm>
          <a:off x="685800" y="1397000"/>
          <a:ext cx="8077200" cy="538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209800" y="5638800"/>
            <a:ext cx="5257800" cy="369332"/>
          </a:xfrm>
          <a:prstGeom prst="rect">
            <a:avLst/>
          </a:prstGeom>
          <a:noFill/>
        </p:spPr>
        <p:txBody>
          <a:bodyPr wrap="square" rtlCol="0">
            <a:spAutoFit/>
          </a:bodyPr>
          <a:lstStyle/>
          <a:p>
            <a:r>
              <a:rPr lang="en-US" dirty="0" smtClean="0"/>
              <a:t>Depth in feet (0= surface)</a:t>
            </a:r>
            <a:endParaRPr lang="en-US" dirty="0"/>
          </a:p>
        </p:txBody>
      </p:sp>
      <p:cxnSp>
        <p:nvCxnSpPr>
          <p:cNvPr id="5" name="Straight Arrow Connector 4"/>
          <p:cNvCxnSpPr/>
          <p:nvPr/>
        </p:nvCxnSpPr>
        <p:spPr>
          <a:xfrm>
            <a:off x="5257800" y="5823466"/>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2232"/>
            <a:ext cx="9144000" cy="1200329"/>
          </a:xfrm>
          <a:prstGeom prst="rect">
            <a:avLst/>
          </a:prstGeom>
          <a:solidFill>
            <a:srgbClr val="FF0000"/>
          </a:solidFill>
        </p:spPr>
        <p:txBody>
          <a:bodyPr wrap="square" rtlCol="0">
            <a:spAutoFit/>
          </a:bodyPr>
          <a:lstStyle/>
          <a:p>
            <a:r>
              <a:rPr lang="en-US" sz="3600" b="1" u="sng" dirty="0" smtClean="0"/>
              <a:t>LCO- Peak Summer “Thermo-Chem.” Profile-</a:t>
            </a:r>
          </a:p>
          <a:p>
            <a:r>
              <a:rPr lang="en-US" sz="3600" b="1" dirty="0" smtClean="0"/>
              <a:t>1</a:t>
            </a:r>
            <a:r>
              <a:rPr lang="en-US" sz="3600" b="1" baseline="30000" dirty="0" smtClean="0"/>
              <a:t>st</a:t>
            </a:r>
            <a:r>
              <a:rPr lang="en-US" sz="3600" b="1" dirty="0" smtClean="0"/>
              <a:t> Story = 1-6 ft. high,  @ 35-45 ft. </a:t>
            </a:r>
            <a:endParaRPr lang="en-US" sz="3600" b="1" dirty="0"/>
          </a:p>
        </p:txBody>
      </p:sp>
    </p:spTree>
    <p:extLst>
      <p:ext uri="{BB962C8B-B14F-4D97-AF65-F5344CB8AC3E}">
        <p14:creationId xmlns:p14="http://schemas.microsoft.com/office/powerpoint/2010/main" val="403121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Lake Cross-Section (Summer)</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89940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24200" y="2471055"/>
            <a:ext cx="3810000" cy="584775"/>
          </a:xfrm>
          <a:prstGeom prst="rect">
            <a:avLst/>
          </a:prstGeom>
          <a:noFill/>
        </p:spPr>
        <p:txBody>
          <a:bodyPr wrap="square" rtlCol="0">
            <a:spAutoFit/>
          </a:bodyPr>
          <a:lstStyle/>
          <a:p>
            <a:r>
              <a:rPr lang="en-US" sz="3200" b="1" dirty="0" smtClean="0"/>
              <a:t>Warm </a:t>
            </a:r>
            <a:r>
              <a:rPr lang="en-US" sz="3200" b="1" dirty="0" err="1" smtClean="0"/>
              <a:t>Epilimnion</a:t>
            </a:r>
            <a:endParaRPr lang="en-US" sz="3200" b="1" dirty="0"/>
          </a:p>
        </p:txBody>
      </p:sp>
      <p:sp>
        <p:nvSpPr>
          <p:cNvPr id="6" name="TextBox 5"/>
          <p:cNvSpPr txBox="1"/>
          <p:nvPr/>
        </p:nvSpPr>
        <p:spPr>
          <a:xfrm>
            <a:off x="3048000" y="4038600"/>
            <a:ext cx="3124200" cy="646331"/>
          </a:xfrm>
          <a:prstGeom prst="rect">
            <a:avLst/>
          </a:prstGeom>
          <a:noFill/>
        </p:spPr>
        <p:txBody>
          <a:bodyPr wrap="square" rtlCol="0">
            <a:spAutoFit/>
          </a:bodyPr>
          <a:lstStyle/>
          <a:p>
            <a:r>
              <a:rPr lang="en-US" dirty="0" smtClean="0"/>
              <a:t>        </a:t>
            </a:r>
            <a:r>
              <a:rPr lang="en-US" b="1" dirty="0" smtClean="0"/>
              <a:t>Colder “Thermocline”</a:t>
            </a:r>
          </a:p>
          <a:p>
            <a:r>
              <a:rPr lang="en-US" b="1" dirty="0"/>
              <a:t> </a:t>
            </a:r>
            <a:r>
              <a:rPr lang="en-US" b="1" dirty="0" smtClean="0"/>
              <a:t>           (</a:t>
            </a:r>
            <a:r>
              <a:rPr lang="en-US" b="1" dirty="0" err="1" smtClean="0"/>
              <a:t>Metalimnion</a:t>
            </a:r>
            <a:r>
              <a:rPr lang="en-US" b="1" dirty="0" smtClean="0"/>
              <a:t>)</a:t>
            </a:r>
            <a:endParaRPr lang="en-US" b="1" dirty="0"/>
          </a:p>
        </p:txBody>
      </p:sp>
      <p:sp>
        <p:nvSpPr>
          <p:cNvPr id="7" name="TextBox 6"/>
          <p:cNvSpPr txBox="1"/>
          <p:nvPr/>
        </p:nvSpPr>
        <p:spPr>
          <a:xfrm>
            <a:off x="6172200" y="5257800"/>
            <a:ext cx="2667000" cy="369332"/>
          </a:xfrm>
          <a:prstGeom prst="rect">
            <a:avLst/>
          </a:prstGeom>
          <a:noFill/>
        </p:spPr>
        <p:txBody>
          <a:bodyPr wrap="square" rtlCol="0">
            <a:spAutoFit/>
          </a:bodyPr>
          <a:lstStyle/>
          <a:p>
            <a:r>
              <a:rPr lang="en-US" b="1" dirty="0" smtClean="0"/>
              <a:t>Coldest, </a:t>
            </a:r>
            <a:r>
              <a:rPr lang="en-US" b="1" dirty="0" err="1" smtClean="0"/>
              <a:t>Hypolimnion</a:t>
            </a:r>
            <a:endParaRPr lang="en-US" b="1"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1705">
            <a:off x="7837545" y="2471909"/>
            <a:ext cx="1088502" cy="49358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4200" y="3788382"/>
            <a:ext cx="780799" cy="359382"/>
          </a:xfrm>
          <a:prstGeom prst="rect">
            <a:avLst/>
          </a:prstGeom>
        </p:spPr>
      </p:pic>
      <p:sp>
        <p:nvSpPr>
          <p:cNvPr id="10" name="TextBox 9"/>
          <p:cNvSpPr txBox="1"/>
          <p:nvPr/>
        </p:nvSpPr>
        <p:spPr>
          <a:xfrm>
            <a:off x="762000" y="3276600"/>
            <a:ext cx="1219200" cy="369332"/>
          </a:xfrm>
          <a:prstGeom prst="rect">
            <a:avLst/>
          </a:prstGeom>
          <a:noFill/>
        </p:spPr>
        <p:txBody>
          <a:bodyPr wrap="square" rtlCol="0">
            <a:spAutoFit/>
          </a:bodyPr>
          <a:lstStyle/>
          <a:p>
            <a:r>
              <a:rPr lang="en-US" b="1" dirty="0" smtClean="0"/>
              <a:t>T, Oxygen</a:t>
            </a:r>
            <a:endParaRPr lang="en-US" b="1" dirty="0"/>
          </a:p>
        </p:txBody>
      </p:sp>
      <p:sp>
        <p:nvSpPr>
          <p:cNvPr id="11" name="Down Arrow 10"/>
          <p:cNvSpPr/>
          <p:nvPr/>
        </p:nvSpPr>
        <p:spPr>
          <a:xfrm>
            <a:off x="979714" y="3706523"/>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77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417638"/>
          </a:xfrm>
          <a:solidFill>
            <a:srgbClr val="FF0000"/>
          </a:solidFill>
        </p:spPr>
        <p:txBody>
          <a:bodyPr>
            <a:normAutofit/>
          </a:bodyPr>
          <a:lstStyle/>
          <a:p>
            <a:r>
              <a:rPr lang="en-US" sz="6000" b="1" u="sng" dirty="0" smtClean="0"/>
              <a:t>Two Story Fishery House</a:t>
            </a:r>
            <a:endParaRPr lang="en-US" sz="6000" b="1" u="sng" dirty="0"/>
          </a:p>
        </p:txBody>
      </p:sp>
      <p:pic>
        <p:nvPicPr>
          <p:cNvPr id="1027" name="Picture 3" descr="C:\Program Files (x86)\Microsoft Office\MEDIA\CAGCAT10\j0185604.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015" y="1369560"/>
            <a:ext cx="5330760" cy="5336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10400" y="2362200"/>
            <a:ext cx="2057400" cy="369332"/>
          </a:xfrm>
          <a:prstGeom prst="rect">
            <a:avLst/>
          </a:prstGeom>
          <a:noFill/>
        </p:spPr>
        <p:txBody>
          <a:bodyPr wrap="square" rtlCol="0">
            <a:spAutoFit/>
          </a:bodyPr>
          <a:lstStyle/>
          <a:p>
            <a:r>
              <a:rPr lang="en-US" dirty="0" smtClean="0"/>
              <a:t>2cnd Story-Warm</a:t>
            </a:r>
            <a:endParaRPr lang="en-US" dirty="0"/>
          </a:p>
        </p:txBody>
      </p:sp>
      <p:sp>
        <p:nvSpPr>
          <p:cNvPr id="7" name="TextBox 6"/>
          <p:cNvSpPr txBox="1"/>
          <p:nvPr/>
        </p:nvSpPr>
        <p:spPr>
          <a:xfrm>
            <a:off x="6999514" y="3962400"/>
            <a:ext cx="2057400" cy="369332"/>
          </a:xfrm>
          <a:prstGeom prst="rect">
            <a:avLst/>
          </a:prstGeom>
          <a:noFill/>
        </p:spPr>
        <p:txBody>
          <a:bodyPr wrap="square" rtlCol="0">
            <a:spAutoFit/>
          </a:bodyPr>
          <a:lstStyle/>
          <a:p>
            <a:r>
              <a:rPr lang="en-US" dirty="0" smtClean="0"/>
              <a:t>1</a:t>
            </a:r>
            <a:r>
              <a:rPr lang="en-US" baseline="30000" dirty="0" smtClean="0"/>
              <a:t>st</a:t>
            </a:r>
            <a:r>
              <a:rPr lang="en-US" dirty="0" smtClean="0"/>
              <a:t> Story- Cold</a:t>
            </a:r>
            <a:endParaRPr lang="en-US" dirty="0"/>
          </a:p>
        </p:txBody>
      </p:sp>
      <p:sp>
        <p:nvSpPr>
          <p:cNvPr id="8" name="TextBox 7"/>
          <p:cNvSpPr txBox="1"/>
          <p:nvPr/>
        </p:nvSpPr>
        <p:spPr>
          <a:xfrm>
            <a:off x="6857775" y="6095999"/>
            <a:ext cx="2057400" cy="646331"/>
          </a:xfrm>
          <a:prstGeom prst="rect">
            <a:avLst/>
          </a:prstGeom>
          <a:noFill/>
        </p:spPr>
        <p:txBody>
          <a:bodyPr wrap="square" rtlCol="0">
            <a:spAutoFit/>
          </a:bodyPr>
          <a:lstStyle/>
          <a:p>
            <a:r>
              <a:rPr lang="en-US" dirty="0" smtClean="0"/>
              <a:t>Basement-</a:t>
            </a:r>
          </a:p>
          <a:p>
            <a:r>
              <a:rPr lang="en-US" dirty="0" smtClean="0"/>
              <a:t>Super-Cold</a:t>
            </a:r>
            <a:endParaRPr lang="en-US" dirty="0"/>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7249" y="4495018"/>
            <a:ext cx="1233488" cy="54821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4330950"/>
            <a:ext cx="841989" cy="3048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299">
            <a:off x="7190390" y="2731392"/>
            <a:ext cx="1409700" cy="63923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5714" y="5637024"/>
            <a:ext cx="1295400" cy="487411"/>
          </a:xfrm>
          <a:prstGeom prst="rect">
            <a:avLst/>
          </a:prstGeom>
        </p:spPr>
      </p:pic>
      <p:sp>
        <p:nvSpPr>
          <p:cNvPr id="6" name="TextBox 5"/>
          <p:cNvSpPr txBox="1"/>
          <p:nvPr/>
        </p:nvSpPr>
        <p:spPr>
          <a:xfrm>
            <a:off x="304800" y="1905000"/>
            <a:ext cx="990600" cy="369332"/>
          </a:xfrm>
          <a:prstGeom prst="rect">
            <a:avLst/>
          </a:prstGeom>
          <a:noFill/>
        </p:spPr>
        <p:txBody>
          <a:bodyPr wrap="square" rtlCol="0">
            <a:spAutoFit/>
          </a:bodyPr>
          <a:lstStyle/>
          <a:p>
            <a:r>
              <a:rPr lang="en-US" b="1" dirty="0" smtClean="0"/>
              <a:t>70+ F</a:t>
            </a:r>
            <a:endParaRPr lang="en-US" b="1" dirty="0"/>
          </a:p>
        </p:txBody>
      </p:sp>
      <p:sp>
        <p:nvSpPr>
          <p:cNvPr id="13" name="TextBox 12"/>
          <p:cNvSpPr txBox="1"/>
          <p:nvPr/>
        </p:nvSpPr>
        <p:spPr>
          <a:xfrm>
            <a:off x="304800" y="5880729"/>
            <a:ext cx="762000" cy="369332"/>
          </a:xfrm>
          <a:prstGeom prst="rect">
            <a:avLst/>
          </a:prstGeom>
          <a:noFill/>
        </p:spPr>
        <p:txBody>
          <a:bodyPr wrap="square" rtlCol="0">
            <a:spAutoFit/>
          </a:bodyPr>
          <a:lstStyle/>
          <a:p>
            <a:r>
              <a:rPr lang="en-US" b="1" dirty="0" smtClean="0"/>
              <a:t>&lt; 50 F</a:t>
            </a:r>
            <a:endParaRPr lang="en-US" b="1" dirty="0"/>
          </a:p>
        </p:txBody>
      </p:sp>
      <p:sp>
        <p:nvSpPr>
          <p:cNvPr id="14" name="TextBox 13"/>
          <p:cNvSpPr txBox="1"/>
          <p:nvPr/>
        </p:nvSpPr>
        <p:spPr>
          <a:xfrm>
            <a:off x="304800" y="3403534"/>
            <a:ext cx="914400" cy="369332"/>
          </a:xfrm>
          <a:prstGeom prst="rect">
            <a:avLst/>
          </a:prstGeom>
          <a:noFill/>
        </p:spPr>
        <p:txBody>
          <a:bodyPr wrap="square" rtlCol="0">
            <a:spAutoFit/>
          </a:bodyPr>
          <a:lstStyle/>
          <a:p>
            <a:r>
              <a:rPr lang="en-US" b="1" dirty="0" smtClean="0"/>
              <a:t>T</a:t>
            </a:r>
            <a:endParaRPr lang="en-US" b="1" dirty="0"/>
          </a:p>
        </p:txBody>
      </p:sp>
      <p:sp>
        <p:nvSpPr>
          <p:cNvPr id="15" name="Down Arrow 14"/>
          <p:cNvSpPr/>
          <p:nvPr/>
        </p:nvSpPr>
        <p:spPr>
          <a:xfrm>
            <a:off x="582168" y="3276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6248400" y="35052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15000" y="5410200"/>
            <a:ext cx="3505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3396472"/>
            <a:ext cx="457200" cy="369332"/>
          </a:xfrm>
          <a:prstGeom prst="rect">
            <a:avLst/>
          </a:prstGeom>
          <a:noFill/>
        </p:spPr>
        <p:txBody>
          <a:bodyPr wrap="square" rtlCol="0">
            <a:spAutoFit/>
          </a:bodyPr>
          <a:lstStyle/>
          <a:p>
            <a:r>
              <a:rPr lang="en-US" b="1" dirty="0" smtClean="0">
                <a:solidFill>
                  <a:srgbClr val="FF0000"/>
                </a:solidFill>
              </a:rPr>
              <a:t>Ox</a:t>
            </a:r>
            <a:endParaRPr lang="en-US" b="1" dirty="0">
              <a:solidFill>
                <a:srgbClr val="FF0000"/>
              </a:solidFill>
            </a:endParaRPr>
          </a:p>
        </p:txBody>
      </p:sp>
      <p:sp>
        <p:nvSpPr>
          <p:cNvPr id="4" name="TextBox 3"/>
          <p:cNvSpPr txBox="1"/>
          <p:nvPr/>
        </p:nvSpPr>
        <p:spPr>
          <a:xfrm>
            <a:off x="495300" y="5452358"/>
            <a:ext cx="990600" cy="369332"/>
          </a:xfrm>
          <a:prstGeom prst="rect">
            <a:avLst/>
          </a:prstGeom>
          <a:noFill/>
        </p:spPr>
        <p:txBody>
          <a:bodyPr wrap="square" rtlCol="0">
            <a:spAutoFit/>
          </a:bodyPr>
          <a:lstStyle/>
          <a:p>
            <a:r>
              <a:rPr lang="en-US" b="1" dirty="0" smtClean="0">
                <a:solidFill>
                  <a:srgbClr val="FF0000"/>
                </a:solidFill>
              </a:rPr>
              <a:t>O ppm</a:t>
            </a:r>
            <a:endParaRPr lang="en-US" b="1" dirty="0">
              <a:solidFill>
                <a:srgbClr val="FF0000"/>
              </a:solidFill>
            </a:endParaRPr>
          </a:p>
        </p:txBody>
      </p:sp>
      <p:sp>
        <p:nvSpPr>
          <p:cNvPr id="16" name="TextBox 15"/>
          <p:cNvSpPr txBox="1"/>
          <p:nvPr/>
        </p:nvSpPr>
        <p:spPr>
          <a:xfrm>
            <a:off x="574515" y="2546866"/>
            <a:ext cx="952500" cy="369332"/>
          </a:xfrm>
          <a:prstGeom prst="rect">
            <a:avLst/>
          </a:prstGeom>
          <a:noFill/>
        </p:spPr>
        <p:txBody>
          <a:bodyPr wrap="square" rtlCol="0">
            <a:spAutoFit/>
          </a:bodyPr>
          <a:lstStyle/>
          <a:p>
            <a:r>
              <a:rPr lang="en-US" b="1" dirty="0" smtClean="0">
                <a:solidFill>
                  <a:srgbClr val="FF0000"/>
                </a:solidFill>
              </a:rPr>
              <a:t>9 ppm</a:t>
            </a:r>
            <a:endParaRPr lang="en-US" b="1" dirty="0">
              <a:solidFill>
                <a:srgbClr val="FF0000"/>
              </a:solidFill>
            </a:endParaRPr>
          </a:p>
        </p:txBody>
      </p:sp>
    </p:spTree>
    <p:extLst>
      <p:ext uri="{BB962C8B-B14F-4D97-AF65-F5344CB8AC3E}">
        <p14:creationId xmlns:p14="http://schemas.microsoft.com/office/powerpoint/2010/main" val="1139170685"/>
      </p:ext>
    </p:extLst>
  </p:cSld>
  <p:clrMapOvr>
    <a:masterClrMapping/>
  </p:clrMapOvr>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989</Words>
  <Application>Microsoft Macintosh PowerPoint</Application>
  <PresentationFormat>On-screen Show (4:3)</PresentationFormat>
  <Paragraphs>177</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Black</vt:lpstr>
      <vt:lpstr>Blackadder ITC</vt:lpstr>
      <vt:lpstr>Calibri</vt:lpstr>
      <vt:lpstr>Office Theme</vt:lpstr>
      <vt:lpstr>Tails of Two Cities</vt:lpstr>
      <vt:lpstr>Literary (Parallels)</vt:lpstr>
      <vt:lpstr>Fisheries Scientist- FRANK</vt:lpstr>
      <vt:lpstr>Aquatic Education</vt:lpstr>
      <vt:lpstr>Loon Calls</vt:lpstr>
      <vt:lpstr>Lake +Water Rules</vt:lpstr>
      <vt:lpstr>PowerPoint Presentation</vt:lpstr>
      <vt:lpstr>Lake Cross-Section (Summer)</vt:lpstr>
      <vt:lpstr>Two Story Fishery House</vt:lpstr>
      <vt:lpstr>House Rules</vt:lpstr>
      <vt:lpstr>Special House Rule</vt:lpstr>
      <vt:lpstr>House Utilities</vt:lpstr>
      <vt:lpstr>Top Predators/Top Story</vt:lpstr>
      <vt:lpstr>Cold-water Habitat (Most spp.*)</vt:lpstr>
      <vt:lpstr>Special Cold-water Habitat*</vt:lpstr>
      <vt:lpstr>Super-Special CW</vt:lpstr>
      <vt:lpstr>PowerPoint Presentation</vt:lpstr>
      <vt:lpstr>Cisco (aka Tulibee or Lake Herring)</vt:lpstr>
      <vt:lpstr>PowerPoint Presentation</vt:lpstr>
      <vt:lpstr>How it Works-Bottom Food Chain</vt:lpstr>
      <vt:lpstr>How it Works-Top Food Chain</vt:lpstr>
      <vt:lpstr>Cisco/Whitefish Habitat</vt:lpstr>
      <vt:lpstr>PowerPoint Presentation</vt:lpstr>
      <vt:lpstr>PowerPoint Presentation</vt:lpstr>
      <vt:lpstr>How Rare in State?</vt:lpstr>
      <vt:lpstr>How Rare in LCO?</vt:lpstr>
      <vt:lpstr>Coldwater Habitat in LCO</vt:lpstr>
      <vt:lpstr>Key Factors</vt:lpstr>
      <vt:lpstr>CANARY IN THE COAL MINE</vt:lpstr>
      <vt:lpstr>LCO Watershed</vt:lpstr>
      <vt:lpstr>PhosphorusThe BIG P</vt:lpstr>
      <vt:lpstr>P sources to a Lake</vt:lpstr>
      <vt:lpstr>Summary-What does it Mean? </vt:lpstr>
      <vt:lpstr>What to Do?</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Two-Story, Story</dc:title>
  <dc:creator>fpratt32</dc:creator>
  <cp:lastModifiedBy>James Coors Coors</cp:lastModifiedBy>
  <cp:revision>104</cp:revision>
  <dcterms:created xsi:type="dcterms:W3CDTF">2013-05-26T17:39:22Z</dcterms:created>
  <dcterms:modified xsi:type="dcterms:W3CDTF">2017-10-18T17:05:51Z</dcterms:modified>
</cp:coreProperties>
</file>